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Arial Narrow"/>
      <p:regular r:id="rId46"/>
      <p:bold r:id="rId47"/>
      <p:italic r:id="rId48"/>
      <p:boldItalic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5E7FAC6-6B9C-44F3-8FE9-06C13A6D69A8}">
  <a:tblStyle styleId="{45E7FAC6-6B9C-44F3-8FE9-06C13A6D69A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a:tcStyle>
        <a:fill>
          <a:solidFill>
            <a:srgbClr val="DDECCC"/>
          </a:solidFill>
        </a:fill>
      </a:tcStyle>
    </a:band1H>
    <a:band2H>
      <a:tcTxStyle/>
    </a:band2H>
    <a:band1V>
      <a:tcTxStyle/>
      <a:tcStyle>
        <a:fill>
          <a:solidFill>
            <a:srgbClr val="DDECCC"/>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F2CE574-8502-47B1-9292-26908306DFB6}" styleName="Table_1">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rialNarrow-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alNarrow-italic.fntdata"/><Relationship Id="rId47" Type="http://schemas.openxmlformats.org/officeDocument/2006/relationships/font" Target="fonts/ArialNarrow-bold.fntdata"/><Relationship Id="rId49"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1" Type="http://schemas.openxmlformats.org/officeDocument/2006/relationships/hyperlink" Target="https://es.wikipedia.org/wiki/Empresa" TargetMode="External"/><Relationship Id="rId10" Type="http://schemas.openxmlformats.org/officeDocument/2006/relationships/hyperlink" Target="https://es.wikipedia.org/wiki/Coste_de_transacci%C3%B3n#cite_note-1" TargetMode="External"/><Relationship Id="rId13" Type="http://schemas.openxmlformats.org/officeDocument/2006/relationships/hyperlink" Target="https://es.wikipedia.org/wiki/Coste_de_transacci%C3%B3n#cite_note-2" TargetMode="External"/><Relationship Id="rId12" Type="http://schemas.openxmlformats.org/officeDocument/2006/relationships/hyperlink" Target="https://es.wikipedia.org/wiki/Cooperaci%C3%B3n" TargetMode="External"/><Relationship Id="rId1" Type="http://schemas.openxmlformats.org/officeDocument/2006/relationships/notesMaster" Target="../notesMasters/notesMaster1.xml"/><Relationship Id="rId2" Type="http://schemas.openxmlformats.org/officeDocument/2006/relationships/hyperlink" Target="https://es.wikipedia.org/wiki/Econom%C3%ADa" TargetMode="External"/><Relationship Id="rId3" Type="http://schemas.openxmlformats.org/officeDocument/2006/relationships/hyperlink" Target="https://es.wikipedia.org/wiki/Coste" TargetMode="External"/><Relationship Id="rId4" Type="http://schemas.openxmlformats.org/officeDocument/2006/relationships/hyperlink" Target="https://es.wikipedia.org/wiki/Mercado" TargetMode="External"/><Relationship Id="rId9" Type="http://schemas.openxmlformats.org/officeDocument/2006/relationships/hyperlink" Target="https://es.wikipedia.org/wiki/1937" TargetMode="External"/><Relationship Id="rId15" Type="http://schemas.openxmlformats.org/officeDocument/2006/relationships/hyperlink" Target="http://economipedia.com/definiciones/utilidad.html" TargetMode="External"/><Relationship Id="rId14" Type="http://schemas.openxmlformats.org/officeDocument/2006/relationships/hyperlink" Target="http://economipedia.com/definiciones/subcontratacion.html" TargetMode="External"/><Relationship Id="rId17" Type="http://schemas.openxmlformats.org/officeDocument/2006/relationships/hyperlink" Target="http://economipedia.com/definiciones/accionista.html" TargetMode="External"/><Relationship Id="rId16" Type="http://schemas.openxmlformats.org/officeDocument/2006/relationships/hyperlink" Target="http://economipedia.com/definiciones/subcontratacion.html" TargetMode="External"/><Relationship Id="rId5" Type="http://schemas.openxmlformats.org/officeDocument/2006/relationships/hyperlink" Target="https://es.wikipedia.org/wiki/Competencia_perfecta" TargetMode="External"/><Relationship Id="rId6" Type="http://schemas.openxmlformats.org/officeDocument/2006/relationships/hyperlink" Target="https://es.wikipedia.org/wiki/Sistema_de_precios" TargetMode="External"/><Relationship Id="rId18" Type="http://schemas.openxmlformats.org/officeDocument/2006/relationships/hyperlink" Target="http://economipedia.com/definiciones/riesgo-moral.html" TargetMode="External"/><Relationship Id="rId7" Type="http://schemas.openxmlformats.org/officeDocument/2006/relationships/hyperlink" Target="https://es.wikipedia.org/wiki/Economista" TargetMode="External"/><Relationship Id="rId8" Type="http://schemas.openxmlformats.org/officeDocument/2006/relationships/hyperlink" Target="https://es.wikipedia.org/wiki/Ronald_Coas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c.europa.eu/eurostat/tgm/table.do?tab=table&amp;init=1&amp;language=en&amp;pcode=sdg_05_20&amp;plugin=1"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Shape 10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4" name="Shape 10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Shape 18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CONCEPTOS DE INGRESOS PÚBLICOS</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APROVECHAMIENTOS.</a:t>
            </a:r>
            <a:r>
              <a:rPr b="0" i="0" lang="en-US" sz="1200" u="none" cap="none" strike="noStrike">
                <a:solidFill>
                  <a:schemeClr val="dk1"/>
                </a:solidFill>
                <a:latin typeface="Calibri"/>
                <a:ea typeface="Calibri"/>
                <a:cs typeface="Calibri"/>
                <a:sym typeface="Calibri"/>
              </a:rPr>
              <a:t> </a:t>
            </a:r>
            <a:endParaRPr/>
          </a:p>
          <a:p>
            <a:pPr indent="0" lvl="1" marL="45720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Ingresos ordinarios provenientes de las actividades de derecho público que realizan los gobiernos. En términos generales, se derivan del incumplimiento de las obligaciones fiscales de los contribuyentes; son recibidos en forma de rezagos, recargos, reintegros, multas y sanciones.</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DERECHOS.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1" marL="45720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Contribuciones establecidas en la ley por el uso o aprovechamiento de los bienes de dominio público, así como por los servicios que presta el estado en sus funciones de derecho público, excepto cuando se prestan por organismos descentralizados. Los ejemplos son los ingresos del Registro Civil, Registro Público de la Propiedad, licencias y permisos, y agua potable.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PRODUCTOS.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1" marL="45720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Ingresos que perciben los gobiernos por actividades que no corresponden al desarrollo de las funciones propias de derecho público, sino por la explotación de sus bienes patrimoniales, se incluyen la enajenación de bienes muebles e inmuebles, los arrendamientos e intereses.</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TRANSFERENCIAS.</a:t>
            </a: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Traslado implícito o explícito de recursos del sector público al resto de la economía o a otros niveles de gobierno, ya sea en dinero o en especie, sin recibir por ello contraprestación directa alguna y únicamente condicionando su asignación a la consecución de determinados objetivos de política económica y social.</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82" name="Shape 18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Shape 30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5" name="Shape 30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Shape 32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0" name="Shape 33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Shape 36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4" name="Shape 36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Shape 39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0" name="Shape 40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Shape 43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9" name="Shape 43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Shape 47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1" name="Shape 47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Shape 47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8" name="Shape 47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Shape 49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1" name="Shape 49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Shape 50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3" name="Shape 50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Shape 11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Shape 5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Shape 54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8" name="Shape 54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Shape 56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9" name="Shape 56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Shape 59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404040"/>
                </a:solidFill>
                <a:latin typeface="Century Gothic"/>
                <a:ea typeface="Century Gothic"/>
                <a:cs typeface="Century Gothic"/>
                <a:sym typeface="Century Gothic"/>
              </a:rPr>
              <a:t>United States Agency for International Development (USAID)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 teoría de la elección u opción pública (Public choice theory), trata de utilizar la economía para estudiar problemas típicos de ciencias políticas…. la teoría de la elección pública modela a los gobierno como un conjunto de funcionarios que, además de buscar el interés público, puede que actúen en beneficio propio, por ejemplo, en el modelo de maximización de presupuesto de la burocracia, posiblemente sacrificando eficiencia económica en el proceso.2 5La teoría de la elección pública moderna nació del trabajo del Duncan Black, a veces llamado el "padre de la teoría de la elección pública".6 En una serie de publicaciones de 1948, que culminaron en la "Teoría de los Comités y las Elecciones" (1948)…W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Coste de transacción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a:t>
            </a:r>
            <a:r>
              <a:rPr b="0" i="0" lang="en-US" sz="1200" u="sng" cap="none" strike="noStrike">
                <a:solidFill>
                  <a:schemeClr val="hlink"/>
                </a:solidFill>
                <a:latin typeface="Calibri"/>
                <a:ea typeface="Calibri"/>
                <a:cs typeface="Calibri"/>
                <a:sym typeface="Calibri"/>
                <a:hlinkClick r:id="rId2"/>
              </a:rPr>
              <a:t>economía</a:t>
            </a:r>
            <a:r>
              <a:rPr b="0" i="0" lang="en-US" sz="1200" u="none" cap="none" strike="noStrike">
                <a:solidFill>
                  <a:schemeClr val="dk1"/>
                </a:solidFill>
                <a:latin typeface="Calibri"/>
                <a:ea typeface="Calibri"/>
                <a:cs typeface="Calibri"/>
                <a:sym typeface="Calibri"/>
              </a:rPr>
              <a:t> y disciplinas relacionadas, un </a:t>
            </a:r>
            <a:r>
              <a:rPr b="1" i="0" lang="en-US" sz="1200" u="none" cap="none" strike="noStrike">
                <a:solidFill>
                  <a:schemeClr val="dk1"/>
                </a:solidFill>
                <a:latin typeface="Calibri"/>
                <a:ea typeface="Calibri"/>
                <a:cs typeface="Calibri"/>
                <a:sym typeface="Calibri"/>
              </a:rPr>
              <a:t>coste de transacción</a:t>
            </a:r>
            <a:r>
              <a:rPr b="0" i="0" lang="en-US" sz="1200" u="none" cap="none" strike="noStrike">
                <a:solidFill>
                  <a:schemeClr val="dk1"/>
                </a:solidFill>
                <a:latin typeface="Calibri"/>
                <a:ea typeface="Calibri"/>
                <a:cs typeface="Calibri"/>
                <a:sym typeface="Calibri"/>
              </a:rPr>
              <a:t> es un </a:t>
            </a:r>
            <a:r>
              <a:rPr b="0" i="0" lang="en-US" sz="1200" u="sng" cap="none" strike="noStrike">
                <a:solidFill>
                  <a:schemeClr val="hlink"/>
                </a:solidFill>
                <a:latin typeface="Calibri"/>
                <a:ea typeface="Calibri"/>
                <a:cs typeface="Calibri"/>
                <a:sym typeface="Calibri"/>
                <a:hlinkClick r:id="rId3"/>
              </a:rPr>
              <a:t>coste</a:t>
            </a:r>
            <a:r>
              <a:rPr b="0" i="0" lang="en-US" sz="1200" u="none" cap="none" strike="noStrike">
                <a:solidFill>
                  <a:schemeClr val="dk1"/>
                </a:solidFill>
                <a:latin typeface="Calibri"/>
                <a:ea typeface="Calibri"/>
                <a:cs typeface="Calibri"/>
                <a:sym typeface="Calibri"/>
              </a:rPr>
              <a:t> incurrido para realizar un intercambio económico, más precisamente una transacción en el </a:t>
            </a:r>
            <a:r>
              <a:rPr b="0" i="0" lang="en-US" sz="1200" u="sng" cap="none" strike="noStrike">
                <a:solidFill>
                  <a:schemeClr val="hlink"/>
                </a:solidFill>
                <a:latin typeface="Calibri"/>
                <a:ea typeface="Calibri"/>
                <a:cs typeface="Calibri"/>
                <a:sym typeface="Calibri"/>
                <a:hlinkClick r:id="rId4"/>
              </a:rPr>
              <a:t>mercado</a:t>
            </a:r>
            <a:r>
              <a:rPr b="0" i="0" lang="en-US" sz="1200" u="none" cap="none" strike="noStrike">
                <a:solidFill>
                  <a:schemeClr val="dk1"/>
                </a:solidFill>
                <a:latin typeface="Calibri"/>
                <a:ea typeface="Calibri"/>
                <a:cs typeface="Calibri"/>
                <a:sym typeface="Calibri"/>
              </a:rPr>
              <a:t>. El coste no existe en el marco de una </a:t>
            </a:r>
            <a:r>
              <a:rPr b="0" i="0" lang="en-US" sz="1200" u="sng" cap="none" strike="noStrike">
                <a:solidFill>
                  <a:schemeClr val="hlink"/>
                </a:solidFill>
                <a:latin typeface="Calibri"/>
                <a:ea typeface="Calibri"/>
                <a:cs typeface="Calibri"/>
                <a:sym typeface="Calibri"/>
                <a:hlinkClick r:id="rId5"/>
              </a:rPr>
              <a:t>competencia perfecta</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 idea de un coste del </a:t>
            </a:r>
            <a:r>
              <a:rPr b="0" i="0" lang="en-US" sz="1200" u="sng" cap="none" strike="noStrike">
                <a:solidFill>
                  <a:schemeClr val="hlink"/>
                </a:solidFill>
                <a:latin typeface="Calibri"/>
                <a:ea typeface="Calibri"/>
                <a:cs typeface="Calibri"/>
                <a:sym typeface="Calibri"/>
                <a:hlinkClick r:id="rId6"/>
              </a:rPr>
              <a:t>sistema de precios</a:t>
            </a:r>
            <a:r>
              <a:rPr b="0" i="0" lang="en-US" sz="1200" u="none" cap="none" strike="noStrike">
                <a:solidFill>
                  <a:schemeClr val="dk1"/>
                </a:solidFill>
                <a:latin typeface="Calibri"/>
                <a:ea typeface="Calibri"/>
                <a:cs typeface="Calibri"/>
                <a:sym typeface="Calibri"/>
              </a:rPr>
              <a:t> fue evocada por primera vez por el </a:t>
            </a:r>
            <a:r>
              <a:rPr b="0" i="0" lang="en-US" sz="1200" u="sng" cap="none" strike="noStrike">
                <a:solidFill>
                  <a:schemeClr val="hlink"/>
                </a:solidFill>
                <a:latin typeface="Calibri"/>
                <a:ea typeface="Calibri"/>
                <a:cs typeface="Calibri"/>
                <a:sym typeface="Calibri"/>
                <a:hlinkClick r:id="rId7"/>
              </a:rPr>
              <a:t>economista</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8"/>
              </a:rPr>
              <a:t>Ronald Coase</a:t>
            </a:r>
            <a:r>
              <a:rPr b="0" i="0" lang="en-US" sz="1200" u="none" cap="none" strike="noStrike">
                <a:solidFill>
                  <a:schemeClr val="dk1"/>
                </a:solidFill>
                <a:latin typeface="Calibri"/>
                <a:ea typeface="Calibri"/>
                <a:cs typeface="Calibri"/>
                <a:sym typeface="Calibri"/>
              </a:rPr>
              <a:t> en su artículo </a:t>
            </a:r>
            <a:r>
              <a:rPr b="0" i="1" lang="en-US" sz="1200" u="none" cap="none" strike="noStrike">
                <a:solidFill>
                  <a:schemeClr val="dk1"/>
                </a:solidFill>
                <a:latin typeface="Calibri"/>
                <a:ea typeface="Calibri"/>
                <a:cs typeface="Calibri"/>
                <a:sym typeface="Calibri"/>
              </a:rPr>
              <a:t>The Nature of the Firm</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9"/>
              </a:rPr>
              <a:t>1937</a:t>
            </a:r>
            <a:r>
              <a:rPr b="0" i="0" lang="en-US" sz="1200" u="none" cap="none" strike="noStrike">
                <a:solidFill>
                  <a:schemeClr val="dk1"/>
                </a:solidFill>
                <a:latin typeface="Calibri"/>
                <a:ea typeface="Calibri"/>
                <a:cs typeface="Calibri"/>
                <a:sym typeface="Calibri"/>
              </a:rPr>
              <a:t>). Coase explica que "cuando se desea operar una transacción en un mercado, es necesario investigar a los contratistas, proporcionarles ciertas informaciones necesarias y establecer las condiciones del contrato, llevar a cabo las negociaciones que instauren un verdadero mercado, establecer una estructura de control de las respectivas prestaciones de obligaciones de las partes, etc."</a:t>
            </a:r>
            <a:r>
              <a:rPr b="0" baseline="30000" i="0" lang="en-US" sz="1200" u="sng" cap="none" strike="noStrike">
                <a:solidFill>
                  <a:schemeClr val="hlink"/>
                </a:solidFill>
                <a:latin typeface="Calibri"/>
                <a:ea typeface="Calibri"/>
                <a:cs typeface="Calibri"/>
                <a:sym typeface="Calibri"/>
                <a:hlinkClick r:id="rId10"/>
              </a:rPr>
              <a:t>1</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Este concepto permite explicar, según Coase, por qué todas las transacciones no son transacciones de mercado y, por lo mismo, la existencia de </a:t>
            </a:r>
            <a:r>
              <a:rPr b="0" i="0" lang="en-US" sz="1200" u="sng" cap="none" strike="noStrike">
                <a:solidFill>
                  <a:schemeClr val="hlink"/>
                </a:solidFill>
                <a:latin typeface="Calibri"/>
                <a:ea typeface="Calibri"/>
                <a:cs typeface="Calibri"/>
                <a:sym typeface="Calibri"/>
                <a:hlinkClick r:id="rId11"/>
              </a:rPr>
              <a:t>empresas</a:t>
            </a:r>
            <a:r>
              <a:rPr b="0" i="0" lang="en-US" sz="1200" u="none" cap="none" strike="noStrike">
                <a:solidFill>
                  <a:schemeClr val="dk1"/>
                </a:solidFill>
                <a:latin typeface="Calibri"/>
                <a:ea typeface="Calibri"/>
                <a:cs typeface="Calibri"/>
                <a:sym typeface="Calibri"/>
              </a:rPr>
              <a:t> o firmas que pueden limitar eficazmente sus costos al imponer la </a:t>
            </a:r>
            <a:r>
              <a:rPr b="0" i="0" lang="en-US" sz="1200" u="sng" cap="none" strike="noStrike">
                <a:solidFill>
                  <a:schemeClr val="hlink"/>
                </a:solidFill>
                <a:latin typeface="Calibri"/>
                <a:ea typeface="Calibri"/>
                <a:cs typeface="Calibri"/>
                <a:sym typeface="Calibri"/>
                <a:hlinkClick r:id="rId12"/>
              </a:rPr>
              <a:t>cooperación</a:t>
            </a:r>
            <a:r>
              <a:rPr b="0" i="0" lang="en-US" sz="1200" u="none" cap="none" strike="noStrike">
                <a:solidFill>
                  <a:schemeClr val="dk1"/>
                </a:solidFill>
                <a:latin typeface="Calibri"/>
                <a:ea typeface="Calibri"/>
                <a:cs typeface="Calibri"/>
                <a:sym typeface="Calibri"/>
              </a:rPr>
              <a:t> entre sus empleados; sin embargo, es a John Kenneth Arrow</a:t>
            </a:r>
            <a:r>
              <a:rPr b="0" baseline="30000" i="0" lang="en-US" sz="1200" u="sng" cap="none" strike="noStrike">
                <a:solidFill>
                  <a:schemeClr val="hlink"/>
                </a:solidFill>
                <a:latin typeface="Calibri"/>
                <a:ea typeface="Calibri"/>
                <a:cs typeface="Calibri"/>
                <a:sym typeface="Calibri"/>
                <a:hlinkClick r:id="rId13"/>
              </a:rPr>
              <a:t>2</a:t>
            </a:r>
            <a:r>
              <a:rPr b="0" i="0" lang="en-US" sz="1200" u="none" cap="none" strike="noStrike">
                <a:solidFill>
                  <a:schemeClr val="dk1"/>
                </a:solidFill>
                <a:latin typeface="Calibri"/>
                <a:ea typeface="Calibri"/>
                <a:cs typeface="Calibri"/>
                <a:sym typeface="Calibri"/>
              </a:rPr>
              <a:t> a quien se debe la expresión "costo de transacción". Y fue Oliver Williamson quien va a desarrollar y formalizar la aproximación de las organizaciones económicas por su sesgo al interno de lo que denomina justamente la teoría de los costos de transacción…. Por ejemplo, la mayor parte de las personas debe pagar una comisión a su broker cuando compran o venden una acción; esta comisión es un coste de transacción de realizar un negocio con acciones. Ahora bien para comprar un producto, los costos no solo se limitarán al precio del producto en sí, sino también a la energía y esfuerzo que requiere averiguar cuál de los variados productos se prefiere, dónde se consiguen y a qué precio, el costo de viajar hacia el punto de compra, el tiempo de espera para comprarlo; todos estos costos son los costos de transacción. Por eso, cuando se evalúa racionalmente una transacción potencial, es importante considerar los costes de transacción que podrían resultar significativos. 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Taylorismo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taylorismo, en organización del trabajo, hace referencia a la división de las distintas tareas del proceso de producción. Fue un método de organización industrial, cuyo fin era aumentar la productividad y evitar el control que el obrero podía tener en los tiempos de producción. Está relacionado con la producción en cadena. W</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Post Taylorismo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post... algo. ¿Postaylorismo, postfordismo, post-Estado social o del bienestar? http://revistas.ucm.es/index.php/CRLA/article/viewFile/CRLA0303220067A/32380</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Teoría de la agencia</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La teoría de la agencia es una técnica empresarial por la cual una persona o empresa (el principal) solicita a otra persona (el agente) realizar un determinado trabajo en su nombre. Para que exista una relación de agencia, el agente debe ser autorizado por el principal a suscribir, modificar o cancelar contratos con terceros en nombre del principal.</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cierto modo, se trata de una medida de representación empresarial con validez perfectamente legal por la cual se hace compatible actuar separando en múltiples ocasiones la propiedad de la empresa y su control o gestión, gracias a que el acuerdo, </a:t>
            </a:r>
            <a:r>
              <a:rPr b="1" i="0" lang="en-US" sz="1200" u="none" cap="none" strike="noStrike">
                <a:solidFill>
                  <a:schemeClr val="dk1"/>
                </a:solidFill>
                <a:latin typeface="Calibri"/>
                <a:ea typeface="Calibri"/>
                <a:cs typeface="Calibri"/>
                <a:sym typeface="Calibri"/>
              </a:rPr>
              <a:t>a pesar de realizarse por el agente, tendrá validez legal y real como si lo hubiera realizado el principal</a:t>
            </a:r>
            <a:r>
              <a:rPr b="0" i="0" lang="en-US" sz="1200" u="none" cap="none" strike="noStrike">
                <a:solidFill>
                  <a:schemeClr val="dk1"/>
                </a:solidFill>
                <a:latin typeface="Calibri"/>
                <a:ea typeface="Calibri"/>
                <a:cs typeface="Calibri"/>
                <a:sym typeface="Calibri"/>
              </a:rPr>
              <a:t> en primera persona.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Es por este motivo por el que la teoría de la agencia es un concepto muy presente en el ámbito de la empresa, especialmente en la dirección, gestión y administración. El hecho de que plantee las bases en relaciones de separación entre propiedad y dirección da lugar a diferentes situaciones de representación profesional o </a:t>
            </a:r>
            <a:r>
              <a:rPr b="0" i="0" lang="en-US" sz="1200" u="sng" cap="none" strike="noStrike">
                <a:solidFill>
                  <a:schemeClr val="hlink"/>
                </a:solidFill>
                <a:latin typeface="Calibri"/>
                <a:ea typeface="Calibri"/>
                <a:cs typeface="Calibri"/>
                <a:sym typeface="Calibri"/>
                <a:hlinkClick r:id="rId14"/>
              </a:rPr>
              <a:t>subcontratación</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través de la teoría de la agencia se desarrolla un </a:t>
            </a:r>
            <a:r>
              <a:rPr b="1" i="0" lang="en-US" sz="1200" u="none" cap="none" strike="noStrike">
                <a:solidFill>
                  <a:schemeClr val="dk1"/>
                </a:solidFill>
                <a:latin typeface="Calibri"/>
                <a:ea typeface="Calibri"/>
                <a:cs typeface="Calibri"/>
                <a:sym typeface="Calibri"/>
              </a:rPr>
              <a:t>sistema que acoge diferentes posibilidades dentro de la rama organizativa empresarial, de cara a la consecución de objetivos de las sociedades de manera más eficiente</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mecanismo básico que plantea esta teoría es que el fin empresarial o laboral acordado entre principal y agente se acuerda bajo unas condiciones económicas o contractuales como compensación a su realización. Dentro de las relaciones que caben en la teoría de la agencia un dato a tener en cuenta es que </a:t>
            </a:r>
            <a:r>
              <a:rPr b="1" i="0" lang="en-US" sz="1200" u="none" cap="none" strike="noStrike">
                <a:solidFill>
                  <a:schemeClr val="dk1"/>
                </a:solidFill>
                <a:latin typeface="Calibri"/>
                <a:ea typeface="Calibri"/>
                <a:cs typeface="Calibri"/>
                <a:sym typeface="Calibri"/>
              </a:rPr>
              <a:t>cada parte busca su propio interés</a:t>
            </a:r>
            <a:r>
              <a:rPr b="0" i="0" lang="en-US" sz="1200" u="none" cap="none" strike="noStrike">
                <a:solidFill>
                  <a:schemeClr val="dk1"/>
                </a:solidFill>
                <a:latin typeface="Calibri"/>
                <a:ea typeface="Calibri"/>
                <a:cs typeface="Calibri"/>
                <a:sym typeface="Calibri"/>
              </a:rPr>
              <a:t> o la maximización de su </a:t>
            </a:r>
            <a:r>
              <a:rPr b="0" i="0" lang="en-US" sz="1200" u="sng" cap="none" strike="noStrike">
                <a:solidFill>
                  <a:schemeClr val="hlink"/>
                </a:solidFill>
                <a:latin typeface="Calibri"/>
                <a:ea typeface="Calibri"/>
                <a:cs typeface="Calibri"/>
                <a:sym typeface="Calibri"/>
                <a:hlinkClick r:id="rId15"/>
              </a:rPr>
              <a:t>utilidad</a:t>
            </a:r>
            <a:r>
              <a:rPr b="0" i="0" lang="en-US" sz="1200" u="none" cap="none" strike="noStrike">
                <a:solidFill>
                  <a:schemeClr val="dk1"/>
                </a:solidFill>
                <a:latin typeface="Calibri"/>
                <a:ea typeface="Calibri"/>
                <a:cs typeface="Calibri"/>
                <a:sym typeface="Calibri"/>
              </a:rPr>
              <a:t> al entrar en uno de estos acuerdos mercantiles.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Dentro de estas posibilidades está la contratación de administradores o gestores que no poseen parte de la propiedad de la empresa o la ya citada </a:t>
            </a:r>
            <a:r>
              <a:rPr b="0" i="0" lang="en-US" sz="1200" u="sng" cap="none" strike="noStrike">
                <a:solidFill>
                  <a:schemeClr val="hlink"/>
                </a:solidFill>
                <a:latin typeface="Calibri"/>
                <a:ea typeface="Calibri"/>
                <a:cs typeface="Calibri"/>
                <a:sym typeface="Calibri"/>
                <a:hlinkClick r:id="rId16"/>
              </a:rPr>
              <a:t>subcontratación</a:t>
            </a:r>
            <a:r>
              <a:rPr b="0" i="0" lang="en-US" sz="1200" u="none" cap="none" strike="noStrike">
                <a:solidFill>
                  <a:schemeClr val="dk1"/>
                </a:solidFill>
                <a:latin typeface="Calibri"/>
                <a:ea typeface="Calibri"/>
                <a:cs typeface="Calibri"/>
                <a:sym typeface="Calibri"/>
              </a:rPr>
              <a:t> de servicios. En ocasiones la subcontratación ayuda a las sociedades a conseguir mejores resultados que realizando directamente determinada actividad productiva, o al menos alguna de sus fases. Por ejemplo, hay empresas a las que por diferentes motivos les beneficia más contar con una empresa externa para el transporte de sus bienes en lugar de hacer dicha tarea por sí mismas.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Otro ejemplo común de este tipo de relación de agencia es la que mantienen los </a:t>
            </a:r>
            <a:r>
              <a:rPr b="0" i="0" lang="en-US" sz="1200" u="sng" cap="none" strike="noStrike">
                <a:solidFill>
                  <a:schemeClr val="hlink"/>
                </a:solidFill>
                <a:latin typeface="Calibri"/>
                <a:ea typeface="Calibri"/>
                <a:cs typeface="Calibri"/>
                <a:sym typeface="Calibri"/>
                <a:hlinkClick r:id="rId17"/>
              </a:rPr>
              <a:t>accionistas de una empresa</a:t>
            </a:r>
            <a:r>
              <a:rPr b="0" i="0" lang="en-US" sz="1200" u="none" cap="none" strike="noStrike">
                <a:solidFill>
                  <a:schemeClr val="dk1"/>
                </a:solidFill>
                <a:latin typeface="Calibri"/>
                <a:ea typeface="Calibri"/>
                <a:cs typeface="Calibri"/>
                <a:sym typeface="Calibri"/>
              </a:rPr>
              <a:t> y los directivos de la misma.</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Desventajas planteadas por la teoría de la agencia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Conlleva costes productivos, derivados del propio acuerdo alcanzado y su regularización, así como la compensación a la persona o empresa contratada.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poder de decisión cambia de mano y esto puede dar lugar a importantes diferencias de criterio empresarial y la aparición de intereses no comunes. El caso más acentuado de este tipo de situaciones se denomina </a:t>
            </a:r>
            <a:r>
              <a:rPr b="1" i="0" lang="en-US" sz="1200" u="none" cap="none" strike="noStrike">
                <a:solidFill>
                  <a:schemeClr val="dk1"/>
                </a:solidFill>
                <a:latin typeface="Calibri"/>
                <a:ea typeface="Calibri"/>
                <a:cs typeface="Calibri"/>
                <a:sym typeface="Calibri"/>
              </a:rPr>
              <a:t>“problema de agencia” y es un problema de </a:t>
            </a:r>
            <a:r>
              <a:rPr b="1" i="0" lang="en-US" sz="1200" u="sng" cap="none" strike="noStrike">
                <a:solidFill>
                  <a:schemeClr val="hlink"/>
                </a:solidFill>
                <a:latin typeface="Calibri"/>
                <a:ea typeface="Calibri"/>
                <a:cs typeface="Calibri"/>
                <a:sym typeface="Calibri"/>
                <a:hlinkClick r:id="rId18"/>
              </a:rPr>
              <a:t>riesgo moral</a:t>
            </a:r>
            <a:r>
              <a:rPr b="0" i="0" lang="en-US"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 incumplimiento de los objetivos en que se centra el acuerdo pueden suponer multas, sanciones y otros muchos costes relacionados.</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592" name="Shape 59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Shape 60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01" name="Shape 60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7" name="Shape 60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608" name="Shape 60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Shape 6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Shape 63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1" name="Shape 63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8" name="Shape 63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Los presupuestos públicos con perspectiva de género son una herramienta específica dirigida a reconocer las desigualdades y remediarlas a través de la asignación de recursos públicos.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Las condiciones específicas de las mujeres y los hombres, y las diferencias entre ambos, no son reconocidas bajo el supuesto de que los objetivos e instrumentos políticos son ampliamente aplicables, de ahí que sean vistos como neutrales al género, aún cuando los impactos de las políticas económicas y sociales no lo son.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La ceguera de género es la desconsideración de la macroeconomía hacia el trabajo no remunerado, realizado predominantemente por mujeres y sin el que no funcionarían la economía ni los hogares. Los compromisos como gobierno hacia la eliminación de las desigualdades existentes debe incluir el reconocimiento de la contribución de las mujeres a la economía.</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El presupuesto es un instrumento técnico por medio del cual un gobierno refleja sus prioridades políticas, traduciendo estos compromisos en términos monetarios, una declaración gubernamental de principios y valores, ya sea de manera explícita o implícita. Aquellos asuntos que son una prioridad en la agenda política implican una adecuada asignación de recursos. Se</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tiende a asumir que todas las personas son iguales, no se reconocen las distinciones más evidentes que se derivan de la clase, el sexo, la edad, la raza, la etnicidad, la sexualidad y la ubicación geográfica. </a:t>
            </a:r>
            <a:endParaRPr/>
          </a:p>
          <a:p>
            <a:pPr indent="0" lvl="0" marL="0" marR="0" rtl="0" algn="just">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Así como los presupuestos han sido instrumentos para transmitir y reproducir sesgos de género, también ofrecen una posibilidad para transformar y remediar las desigualdades de género existentes. Los presupuestos ofrecen una base para traducir en acciones concretas los compromisos hechos para la igualdad de género. Además son una herramienta para enriquecer la rendición de cuentas. </a:t>
            </a:r>
            <a:endParaRPr/>
          </a:p>
          <a:p>
            <a:pPr indent="0" lvl="0" marL="0" marR="0" rtl="0" algn="r">
              <a:lnSpc>
                <a:spcPct val="110000"/>
              </a:lnSpc>
              <a:spcBef>
                <a:spcPts val="600"/>
              </a:spcBef>
              <a:spcAft>
                <a:spcPts val="0"/>
              </a:spcAft>
              <a:buClr>
                <a:schemeClr val="dk1"/>
              </a:buClr>
              <a:buSzPts val="1200"/>
              <a:buFont typeface="Noto Sans Symbols"/>
              <a:buNone/>
            </a:pPr>
            <a:r>
              <a:rPr b="0" i="0" lang="en-US" sz="1200" u="none" cap="none" strike="noStrike">
                <a:solidFill>
                  <a:schemeClr val="dk1"/>
                </a:solidFill>
                <a:latin typeface="Calibri"/>
                <a:ea typeface="Calibri"/>
                <a:cs typeface="Calibri"/>
                <a:sym typeface="Calibri"/>
              </a:rPr>
              <a:t>http://www.inmujer.df.gob.mx/wb/inmujeres/que_son_los_presupuestos_publicos_con_perspectiva_</a:t>
            </a:r>
            <a:endParaRPr/>
          </a:p>
          <a:p>
            <a:pPr indent="0" lvl="0" marL="0" marR="0" rtl="0" algn="l">
              <a:spcBef>
                <a:spcPts val="30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9" name="Shape 63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Shape 6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Shape 65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52" name="Shape 65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Shape 65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58" name="Shape 6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9" name="Shape 65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Shape 70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5" name="Shape 70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Shape 12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Shape 7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Shape 75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8" name="Shape 75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Shape 8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Shape 83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35" name="Shape 83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Shape 8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Shape 84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2" name="Shape 84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Shape 8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Shape 84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0" name="Shape 85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Shape 87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Shape 87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8" name="Shape 87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Shape 88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85" name="Shape 88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0" name="Shape 890"/>
        <p:cNvGrpSpPr/>
        <p:nvPr/>
      </p:nvGrpSpPr>
      <p:grpSpPr>
        <a:xfrm>
          <a:off x="0" y="0"/>
          <a:ext cx="0" cy="0"/>
          <a:chOff x="0" y="0"/>
          <a:chExt cx="0" cy="0"/>
        </a:xfrm>
      </p:grpSpPr>
      <p:sp>
        <p:nvSpPr>
          <p:cNvPr id="891" name="Shape 8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Shape 89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Las cifras del Eurostat sobre la brecha salarial</a:t>
            </a:r>
            <a:endParaRPr/>
          </a:p>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https://www.weforum.org/es/agenda/2018/02/estos-son-los-motivos-de-la-brecha-salarial-de-gener</a:t>
            </a:r>
            <a:r>
              <a:rPr b="1" i="0" lang="en-US" sz="1200" u="none" cap="none" strike="noStrike">
                <a:solidFill>
                  <a:schemeClr val="dk1"/>
                </a:solidFill>
                <a:latin typeface="Calibri"/>
                <a:ea typeface="Calibri"/>
                <a:cs typeface="Calibri"/>
                <a:sym typeface="Calibri"/>
              </a:rPr>
              <a:t>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Para empezar hay que tener los datos claros. Para ello, utilizaremos la diferencia de retribución salarial no ajustada entre hombres y mujeres que es el indicador utilizado para analizar los desequilibrios salariales entre hombres y mujeres. </a:t>
            </a:r>
            <a:r>
              <a:rPr b="0" i="0" lang="en-US" sz="1200" u="sng" cap="none" strike="noStrike">
                <a:solidFill>
                  <a:schemeClr val="hlink"/>
                </a:solidFill>
                <a:latin typeface="Calibri"/>
                <a:ea typeface="Calibri"/>
                <a:cs typeface="Calibri"/>
                <a:sym typeface="Calibri"/>
                <a:hlinkClick r:id="rId2"/>
              </a:rPr>
              <a:t>El Eurostat</a:t>
            </a:r>
            <a:r>
              <a:rPr b="0" i="0" lang="en-US" sz="1200" u="none" cap="none" strike="noStrike">
                <a:solidFill>
                  <a:schemeClr val="dk1"/>
                </a:solidFill>
                <a:latin typeface="Calibri"/>
                <a:ea typeface="Calibri"/>
                <a:cs typeface="Calibri"/>
                <a:sym typeface="Calibri"/>
              </a:rPr>
              <a:t> lo define en su cálculo como la diferencia entre el salario medio bruto por hora de los hombres y el de las mujeres expresado como porcentaje del salario medio bruto por hora de los hombres.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Para el conjunto de la economía, en 2015, los ingresos brutos por hora de las mujeres eran, en término medio, un 16,3 % inferiores a los de los hombres en la Unión Europea y un 16,8 % en la Eurozona. En los diferentes Estados miembros del bloque económico, la diferencia salarial entre hombres y mujeres tiene una amplitud de 21 puntos porcentuales, oscilando entre el 5,5 % en Italia y Luxemburgo y el 26,9 % en Estonia.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En el caso de España, los ingresos brutos por hora de las mujeres son 14,9% inferiores al de los hombres -la misma brecha que en Noruega., un dato ligeramente inferior a las brechas salariales por género tanto de la Unión Europea como de la Eurozona.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Como dato adicional, muchos de los países posicionados con los mayores niveles de renta en Europa, son también los que presentan mayores diferencias salariales por hora entre hombres y mujeres: Alemania (22%), Austria (21,7%), Reino Unido (20,8%), Suiza (17,7%) y Finlandia (17,3%).</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93" name="Shape 89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Shape 9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Shape 90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7" name="Shape 90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Shape 91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20" name="Shape 92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Shape 9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Shape 92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28" name="Shape 92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Shape 12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 name="Shape 12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9" name="Shape 939"/>
        <p:cNvGrpSpPr/>
        <p:nvPr/>
      </p:nvGrpSpPr>
      <p:grpSpPr>
        <a:xfrm>
          <a:off x="0" y="0"/>
          <a:ext cx="0" cy="0"/>
          <a:chOff x="0" y="0"/>
          <a:chExt cx="0" cy="0"/>
        </a:xfrm>
      </p:grpSpPr>
      <p:sp>
        <p:nvSpPr>
          <p:cNvPr id="940" name="Shape 9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Shape 94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42" name="Shape 94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Shape 13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6" name="Shape 13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Shape 14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3" name="Shape 14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Shape 15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4" name="Shape 15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Shape 16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1" name="Shape 16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Shape 17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5" name="Shape 17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6" name="Shape 16"/>
        <p:cNvGrpSpPr/>
        <p:nvPr/>
      </p:nvGrpSpPr>
      <p:grpSpPr>
        <a:xfrm>
          <a:off x="0" y="0"/>
          <a:ext cx="0" cy="0"/>
          <a:chOff x="0" y="0"/>
          <a:chExt cx="0" cy="0"/>
        </a:xfrm>
      </p:grpSpPr>
      <p:sp>
        <p:nvSpPr>
          <p:cNvPr id="17" name="Shape 17"/>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Shape 18"/>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Shape 1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22" name="Shape 22"/>
          <p:cNvPicPr preferRelativeResize="0"/>
          <p:nvPr/>
        </p:nvPicPr>
        <p:blipFill rotWithShape="1">
          <a:blip r:embed="rId2">
            <a:alphaModFix/>
          </a:blip>
          <a:srcRect b="0" l="0" r="0" t="0"/>
          <a:stretch/>
        </p:blipFill>
        <p:spPr>
          <a:xfrm>
            <a:off x="11342649" y="0"/>
            <a:ext cx="838200" cy="8150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73" name="Shape 73"/>
        <p:cNvGrpSpPr/>
        <p:nvPr/>
      </p:nvGrpSpPr>
      <p:grpSpPr>
        <a:xfrm>
          <a:off x="0" y="0"/>
          <a:ext cx="0" cy="0"/>
          <a:chOff x="0" y="0"/>
          <a:chExt cx="0" cy="0"/>
        </a:xfrm>
      </p:grpSpPr>
      <p:sp>
        <p:nvSpPr>
          <p:cNvPr id="74" name="Shape 74"/>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Shape 75"/>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6" name="Shape 7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Shape 7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descripción" type="picTx">
  <p:cSld name="PICTURE_WITH_CAPTION_TEXT">
    <p:spTree>
      <p:nvGrpSpPr>
        <p:cNvPr id="82" name="Shape 82"/>
        <p:cNvGrpSpPr/>
        <p:nvPr/>
      </p:nvGrpSpPr>
      <p:grpSpPr>
        <a:xfrm>
          <a:off x="0" y="0"/>
          <a:ext cx="0" cy="0"/>
          <a:chOff x="0" y="0"/>
          <a:chExt cx="0" cy="0"/>
        </a:xfrm>
      </p:grpSpPr>
      <p:sp>
        <p:nvSpPr>
          <p:cNvPr id="83" name="Shape 83"/>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89" name="Shape 89"/>
        <p:cNvGrpSpPr/>
        <p:nvPr/>
      </p:nvGrpSpPr>
      <p:grpSpPr>
        <a:xfrm>
          <a:off x="0" y="0"/>
          <a:ext cx="0" cy="0"/>
          <a:chOff x="0" y="0"/>
          <a:chExt cx="0" cy="0"/>
        </a:xfrm>
      </p:grpSpPr>
      <p:sp>
        <p:nvSpPr>
          <p:cNvPr id="90" name="Shape 9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Shape 9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95" name="Shape 95"/>
        <p:cNvGrpSpPr/>
        <p:nvPr/>
      </p:nvGrpSpPr>
      <p:grpSpPr>
        <a:xfrm>
          <a:off x="0" y="0"/>
          <a:ext cx="0" cy="0"/>
          <a:chOff x="0" y="0"/>
          <a:chExt cx="0" cy="0"/>
        </a:xfrm>
      </p:grpSpPr>
      <p:sp>
        <p:nvSpPr>
          <p:cNvPr id="96" name="Shape 96"/>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Shape 97"/>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contenidos" type="twoObj">
  <p:cSld name="TWO_OBJECTS">
    <p:spTree>
      <p:nvGrpSpPr>
        <p:cNvPr id="23" name="Shape 23"/>
        <p:cNvGrpSpPr/>
        <p:nvPr/>
      </p:nvGrpSpPr>
      <p:grpSpPr>
        <a:xfrm>
          <a:off x="0" y="0"/>
          <a:ext cx="0" cy="0"/>
          <a:chOff x="0" y="0"/>
          <a:chExt cx="0" cy="0"/>
        </a:xfrm>
      </p:grpSpPr>
      <p:sp>
        <p:nvSpPr>
          <p:cNvPr id="24" name="Shape 2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0" name="Shape 30"/>
        <p:cNvGrpSpPr/>
        <p:nvPr/>
      </p:nvGrpSpPr>
      <p:grpSpPr>
        <a:xfrm>
          <a:off x="0" y="0"/>
          <a:ext cx="0" cy="0"/>
          <a:chOff x="0" y="0"/>
          <a:chExt cx="0" cy="0"/>
        </a:xfrm>
      </p:grpSpPr>
      <p:sp>
        <p:nvSpPr>
          <p:cNvPr id="31" name="Shape 31"/>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contenido" type="obj">
  <p:cSld name="OBJECT">
    <p:spTree>
      <p:nvGrpSpPr>
        <p:cNvPr id="36" name="Shape 36"/>
        <p:cNvGrpSpPr/>
        <p:nvPr/>
      </p:nvGrpSpPr>
      <p:grpSpPr>
        <a:xfrm>
          <a:off x="0" y="0"/>
          <a:ext cx="0" cy="0"/>
          <a:chOff x="0" y="0"/>
          <a:chExt cx="0" cy="0"/>
        </a:xfrm>
      </p:grpSpPr>
      <p:sp>
        <p:nvSpPr>
          <p:cNvPr id="37" name="Shape 3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2" name="Shape 42"/>
        <p:cNvGrpSpPr/>
        <p:nvPr/>
      </p:nvGrpSpPr>
      <p:grpSpPr>
        <a:xfrm>
          <a:off x="0" y="0"/>
          <a:ext cx="0" cy="0"/>
          <a:chOff x="0" y="0"/>
          <a:chExt cx="0" cy="0"/>
        </a:xfrm>
      </p:grpSpPr>
      <p:sp>
        <p:nvSpPr>
          <p:cNvPr id="43" name="Shape 4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47" name="Shape 47"/>
        <p:cNvGrpSpPr/>
        <p:nvPr/>
      </p:nvGrpSpPr>
      <p:grpSpPr>
        <a:xfrm>
          <a:off x="0" y="0"/>
          <a:ext cx="0" cy="0"/>
          <a:chOff x="0" y="0"/>
          <a:chExt cx="0" cy="0"/>
        </a:xfrm>
      </p:grpSpPr>
      <p:sp>
        <p:nvSpPr>
          <p:cNvPr id="48" name="Shape 4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umna 3">
  <p:cSld name="Columna 3">
    <p:spTree>
      <p:nvGrpSpPr>
        <p:cNvPr id="51" name="Shape 51"/>
        <p:cNvGrpSpPr/>
        <p:nvPr/>
      </p:nvGrpSpPr>
      <p:grpSpPr>
        <a:xfrm>
          <a:off x="0" y="0"/>
          <a:ext cx="0" cy="0"/>
          <a:chOff x="0" y="0"/>
          <a:chExt cx="0" cy="0"/>
        </a:xfrm>
      </p:grpSpPr>
      <p:sp>
        <p:nvSpPr>
          <p:cNvPr id="52" name="Shape 52"/>
          <p:cNvSpPr txBox="1"/>
          <p:nvPr>
            <p:ph type="title"/>
          </p:nvPr>
        </p:nvSpPr>
        <p:spPr>
          <a:xfrm>
            <a:off x="1077049" y="709934"/>
            <a:ext cx="8825659" cy="706964"/>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Shape 53"/>
          <p:cNvSpPr txBox="1"/>
          <p:nvPr>
            <p:ph idx="1" type="body"/>
          </p:nvPr>
        </p:nvSpPr>
        <p:spPr>
          <a:xfrm>
            <a:off x="561110" y="2158747"/>
            <a:ext cx="348505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4" name="Shape 54"/>
          <p:cNvSpPr txBox="1"/>
          <p:nvPr>
            <p:ph idx="2" type="body"/>
          </p:nvPr>
        </p:nvSpPr>
        <p:spPr>
          <a:xfrm>
            <a:off x="561110" y="2892288"/>
            <a:ext cx="3485055" cy="325404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5" name="Shape 55"/>
          <p:cNvSpPr txBox="1"/>
          <p:nvPr>
            <p:ph idx="3" type="body"/>
          </p:nvPr>
        </p:nvSpPr>
        <p:spPr>
          <a:xfrm>
            <a:off x="4214193" y="2158747"/>
            <a:ext cx="3737113"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6" name="Shape 56"/>
          <p:cNvSpPr txBox="1"/>
          <p:nvPr>
            <p:ph idx="4" type="body"/>
          </p:nvPr>
        </p:nvSpPr>
        <p:spPr>
          <a:xfrm>
            <a:off x="4204617" y="2892290"/>
            <a:ext cx="3746689" cy="325403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7" name="Shape 57"/>
          <p:cNvSpPr txBox="1"/>
          <p:nvPr>
            <p:ph idx="5" type="body"/>
          </p:nvPr>
        </p:nvSpPr>
        <p:spPr>
          <a:xfrm>
            <a:off x="8119333" y="2163692"/>
            <a:ext cx="3566753"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rgbClr val="C1DF87"/>
              </a:buClr>
              <a:buSzPts val="1200"/>
              <a:buFont typeface="Arial"/>
              <a:buNone/>
              <a:defRPr b="0" i="0" sz="1200" u="none" cap="none" strike="noStrike">
                <a:solidFill>
                  <a:srgbClr val="C1DF8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8" name="Shape 58"/>
          <p:cNvSpPr txBox="1"/>
          <p:nvPr>
            <p:ph idx="6" type="body"/>
          </p:nvPr>
        </p:nvSpPr>
        <p:spPr>
          <a:xfrm>
            <a:off x="8141086" y="2892289"/>
            <a:ext cx="3523247" cy="32540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675"/>
              <a:buFont typeface="Arial"/>
              <a:buNone/>
              <a:defRPr b="0" i="0" sz="675"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descripción" type="objTx">
  <p:cSld name="OBJECT_WITH_CAPTION_TEXT">
    <p:spTree>
      <p:nvGrpSpPr>
        <p:cNvPr id="62" name="Shape 62"/>
        <p:cNvGrpSpPr/>
        <p:nvPr/>
      </p:nvGrpSpPr>
      <p:grpSpPr>
        <a:xfrm>
          <a:off x="0" y="0"/>
          <a:ext cx="0" cy="0"/>
          <a:chOff x="0" y="0"/>
          <a:chExt cx="0" cy="0"/>
        </a:xfrm>
      </p:grpSpPr>
      <p:sp>
        <p:nvSpPr>
          <p:cNvPr id="63" name="Shape 63"/>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Shape 64"/>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abla" showMasterSp="0" type="tbl">
  <p:cSld name="TABLE">
    <p:spTree>
      <p:nvGrpSpPr>
        <p:cNvPr id="69" name="Shape 69"/>
        <p:cNvGrpSpPr/>
        <p:nvPr/>
      </p:nvGrpSpPr>
      <p:grpSpPr>
        <a:xfrm>
          <a:off x="0" y="0"/>
          <a:ext cx="0" cy="0"/>
          <a:chOff x="0" y="0"/>
          <a:chExt cx="0" cy="0"/>
        </a:xfrm>
      </p:grpSpPr>
      <p:sp>
        <p:nvSpPr>
          <p:cNvPr id="70" name="Shape 70"/>
          <p:cNvSpPr txBox="1"/>
          <p:nvPr>
            <p:ph type="title"/>
          </p:nvPr>
        </p:nvSpPr>
        <p:spPr>
          <a:xfrm>
            <a:off x="1524000" y="2057400"/>
            <a:ext cx="9245600" cy="14478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Shape 71"/>
          <p:cNvSpPr/>
          <p:nvPr>
            <p:ph idx="2" type="tbl"/>
          </p:nvPr>
        </p:nvSpPr>
        <p:spPr>
          <a:xfrm>
            <a:off x="2794000" y="4572000"/>
            <a:ext cx="6604000" cy="12954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8737600" y="632460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
            <a:alphaModFix/>
          </a:blip>
          <a:srcRect b="0" l="0" r="0" t="0"/>
          <a:stretch/>
        </p:blipFill>
        <p:spPr>
          <a:xfrm>
            <a:off x="11342649" y="0"/>
            <a:ext cx="838200" cy="8150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jpg"/><Relationship Id="rId4" Type="http://schemas.openxmlformats.org/officeDocument/2006/relationships/image" Target="../media/image20.jpg"/><Relationship Id="rId5" Type="http://schemas.openxmlformats.org/officeDocument/2006/relationships/image" Target="../media/image12.png"/><Relationship Id="rId6"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1524000" y="1501018"/>
            <a:ext cx="9695247" cy="2387600"/>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Taller de Política pública y género, </a:t>
            </a:r>
            <a:br>
              <a:rPr b="0" i="0" lang="en-US" sz="40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alibri"/>
                <a:ea typeface="Calibri"/>
                <a:cs typeface="Calibri"/>
                <a:sym typeface="Calibri"/>
              </a:rPr>
              <a:t>con énfasis en el proceso presupuestal</a:t>
            </a:r>
            <a:endParaRPr b="1" i="0" sz="4000" u="none" cap="none" strike="noStrike">
              <a:solidFill>
                <a:schemeClr val="dk1"/>
              </a:solidFill>
              <a:latin typeface="Calibri"/>
              <a:ea typeface="Calibri"/>
              <a:cs typeface="Calibri"/>
              <a:sym typeface="Calibri"/>
            </a:endParaRPr>
          </a:p>
        </p:txBody>
      </p:sp>
      <p:sp>
        <p:nvSpPr>
          <p:cNvPr id="107" name="Shape 107"/>
          <p:cNvSpPr txBox="1"/>
          <p:nvPr>
            <p:ph idx="1" type="subTitle"/>
          </p:nvPr>
        </p:nvSpPr>
        <p:spPr>
          <a:xfrm>
            <a:off x="1865450" y="3843770"/>
            <a:ext cx="9353797" cy="1596672"/>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Taller introductorio </a:t>
            </a:r>
            <a:endParaRPr/>
          </a:p>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Facilitadora</a:t>
            </a:r>
            <a:endParaRPr/>
          </a:p>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Magdalena García Hernández, MIRA México  </a:t>
            </a:r>
            <a:endParaRPr/>
          </a:p>
          <a:p>
            <a:pPr indent="0" lvl="0" marL="0" marR="0" rtl="0" algn="r">
              <a:lnSpc>
                <a:spcPct val="120000"/>
              </a:lnSpc>
              <a:spcBef>
                <a:spcPts val="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garciamagdalenah@Gmail.com </a:t>
            </a:r>
            <a:endParaRPr/>
          </a:p>
          <a:p>
            <a:pPr indent="0" lvl="0" marL="0" marR="0" rtl="0" algn="r">
              <a:lnSpc>
                <a:spcPct val="12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108" name="Shape 108"/>
          <p:cNvPicPr preferRelativeResize="0"/>
          <p:nvPr/>
        </p:nvPicPr>
        <p:blipFill rotWithShape="1">
          <a:blip r:embed="rId3">
            <a:alphaModFix/>
          </a:blip>
          <a:srcRect b="0" l="0" r="0" t="0"/>
          <a:stretch/>
        </p:blipFill>
        <p:spPr>
          <a:xfrm>
            <a:off x="818581" y="5774250"/>
            <a:ext cx="953707" cy="953707"/>
          </a:xfrm>
          <a:prstGeom prst="rect">
            <a:avLst/>
          </a:prstGeom>
          <a:noFill/>
          <a:ln>
            <a:noFill/>
          </a:ln>
        </p:spPr>
      </p:pic>
      <p:pic>
        <p:nvPicPr>
          <p:cNvPr id="109" name="Shape 109"/>
          <p:cNvPicPr preferRelativeResize="0"/>
          <p:nvPr/>
        </p:nvPicPr>
        <p:blipFill rotWithShape="1">
          <a:blip r:embed="rId4">
            <a:alphaModFix/>
          </a:blip>
          <a:srcRect b="0" l="0" r="0" t="0"/>
          <a:stretch/>
        </p:blipFill>
        <p:spPr>
          <a:xfrm>
            <a:off x="8710141" y="5619479"/>
            <a:ext cx="2980707" cy="1238521"/>
          </a:xfrm>
          <a:prstGeom prst="rect">
            <a:avLst/>
          </a:prstGeom>
          <a:noFill/>
          <a:ln>
            <a:noFill/>
          </a:ln>
        </p:spPr>
      </p:pic>
      <p:pic>
        <p:nvPicPr>
          <p:cNvPr id="110" name="Shape 110"/>
          <p:cNvPicPr preferRelativeResize="0"/>
          <p:nvPr/>
        </p:nvPicPr>
        <p:blipFill rotWithShape="1">
          <a:blip r:embed="rId5">
            <a:alphaModFix/>
          </a:blip>
          <a:srcRect b="0" l="0" r="0" t="0"/>
          <a:stretch/>
        </p:blipFill>
        <p:spPr>
          <a:xfrm>
            <a:off x="3153102" y="5774250"/>
            <a:ext cx="4679207" cy="863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185" name="Shape 185"/>
          <p:cNvSpPr txBox="1"/>
          <p:nvPr>
            <p:ph idx="4294967295" type="title"/>
          </p:nvPr>
        </p:nvSpPr>
        <p:spPr>
          <a:xfrm>
            <a:off x="688622" y="212725"/>
            <a:ext cx="4024313" cy="622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Presupuesto Público</a:t>
            </a:r>
            <a:endParaRPr b="0" i="0" sz="3200" u="none" cap="none" strike="noStrike">
              <a:solidFill>
                <a:schemeClr val="dk1"/>
              </a:solidFill>
              <a:latin typeface="Calibri"/>
              <a:ea typeface="Calibri"/>
              <a:cs typeface="Calibri"/>
              <a:sym typeface="Calibri"/>
            </a:endParaRPr>
          </a:p>
        </p:txBody>
      </p:sp>
      <p:grpSp>
        <p:nvGrpSpPr>
          <p:cNvPr id="186" name="Shape 186"/>
          <p:cNvGrpSpPr/>
          <p:nvPr/>
        </p:nvGrpSpPr>
        <p:grpSpPr>
          <a:xfrm>
            <a:off x="452968" y="599427"/>
            <a:ext cx="11061699" cy="5939484"/>
            <a:chOff x="0" y="54915"/>
            <a:chExt cx="11061699" cy="5939484"/>
          </a:xfrm>
        </p:grpSpPr>
        <p:sp>
          <p:nvSpPr>
            <p:cNvPr id="187" name="Shape 187"/>
            <p:cNvSpPr/>
            <p:nvPr/>
          </p:nvSpPr>
          <p:spPr>
            <a:xfrm>
              <a:off x="0" y="2738966"/>
              <a:ext cx="1392132"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txBox="1"/>
            <p:nvPr/>
          </p:nvSpPr>
          <p:spPr>
            <a:xfrm>
              <a:off x="11755" y="2750721"/>
              <a:ext cx="1368622" cy="37782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Presupuesto</a:t>
              </a:r>
              <a:endParaRPr/>
            </a:p>
          </p:txBody>
        </p:sp>
        <p:sp>
          <p:nvSpPr>
            <p:cNvPr id="189" name="Shape 189"/>
            <p:cNvSpPr/>
            <p:nvPr/>
          </p:nvSpPr>
          <p:spPr>
            <a:xfrm rot="-3558522">
              <a:off x="963023" y="2179904"/>
              <a:ext cx="1752940" cy="12051"/>
            </a:xfrm>
            <a:custGeom>
              <a:pathLst>
                <a:path extrusionOk="0" h="120000" w="120000">
                  <a:moveTo>
                    <a:pt x="0" y="59995"/>
                  </a:moveTo>
                  <a:lnTo>
                    <a:pt x="120000" y="59995"/>
                  </a:lnTo>
                </a:path>
              </a:pathLst>
            </a:custGeom>
            <a:noFill/>
            <a:ln cap="flat" cmpd="sng" w="12700">
              <a:solidFill>
                <a:srgbClr val="79A02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txBox="1"/>
            <p:nvPr/>
          </p:nvSpPr>
          <p:spPr>
            <a:xfrm rot="-3558522">
              <a:off x="1795670" y="2142106"/>
              <a:ext cx="87647" cy="8764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1" name="Shape 191"/>
            <p:cNvSpPr/>
            <p:nvPr/>
          </p:nvSpPr>
          <p:spPr>
            <a:xfrm>
              <a:off x="2286855" y="1231560"/>
              <a:ext cx="1261418"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txBox="1"/>
            <p:nvPr/>
          </p:nvSpPr>
          <p:spPr>
            <a:xfrm>
              <a:off x="2298610" y="1243315"/>
              <a:ext cx="1237908"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Ingresos</a:t>
              </a:r>
              <a:endParaRPr/>
            </a:p>
          </p:txBody>
        </p:sp>
        <p:sp>
          <p:nvSpPr>
            <p:cNvPr id="193" name="Shape 193"/>
            <p:cNvSpPr/>
            <p:nvPr/>
          </p:nvSpPr>
          <p:spPr>
            <a:xfrm rot="-702917">
              <a:off x="3535605" y="1302723"/>
              <a:ext cx="1216240"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txBox="1"/>
            <p:nvPr/>
          </p:nvSpPr>
          <p:spPr>
            <a:xfrm rot="-702917">
              <a:off x="4113320" y="1278343"/>
              <a:ext cx="60812" cy="6081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5" name="Shape 195"/>
            <p:cNvSpPr/>
            <p:nvPr/>
          </p:nvSpPr>
          <p:spPr>
            <a:xfrm>
              <a:off x="4739178" y="984605"/>
              <a:ext cx="1019535"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txBox="1"/>
            <p:nvPr/>
          </p:nvSpPr>
          <p:spPr>
            <a:xfrm>
              <a:off x="4750933" y="996360"/>
              <a:ext cx="996025"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Ordinarios</a:t>
              </a:r>
              <a:endParaRPr/>
            </a:p>
          </p:txBody>
        </p:sp>
        <p:sp>
          <p:nvSpPr>
            <p:cNvPr id="197" name="Shape 197"/>
            <p:cNvSpPr/>
            <p:nvPr/>
          </p:nvSpPr>
          <p:spPr>
            <a:xfrm rot="-1682272">
              <a:off x="5696986" y="932015"/>
              <a:ext cx="1051922"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txBox="1"/>
            <p:nvPr/>
          </p:nvSpPr>
          <p:spPr>
            <a:xfrm rot="-1682272">
              <a:off x="6196648" y="911742"/>
              <a:ext cx="52596" cy="5259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9" name="Shape 199"/>
            <p:cNvSpPr/>
            <p:nvPr/>
          </p:nvSpPr>
          <p:spPr>
            <a:xfrm>
              <a:off x="6687179" y="490144"/>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txBox="1"/>
            <p:nvPr/>
          </p:nvSpPr>
          <p:spPr>
            <a:xfrm>
              <a:off x="6698934" y="501899"/>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Corrientes</a:t>
              </a:r>
              <a:endParaRPr/>
            </a:p>
          </p:txBody>
        </p:sp>
        <p:sp>
          <p:nvSpPr>
            <p:cNvPr id="201" name="Shape 201"/>
            <p:cNvSpPr/>
            <p:nvPr/>
          </p:nvSpPr>
          <p:spPr>
            <a:xfrm rot="-928875">
              <a:off x="7767181" y="574191"/>
              <a:ext cx="828651"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txBox="1"/>
            <p:nvPr/>
          </p:nvSpPr>
          <p:spPr>
            <a:xfrm rot="-928875">
              <a:off x="8160791" y="559500"/>
              <a:ext cx="41432" cy="4143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03" name="Shape 203"/>
            <p:cNvSpPr/>
            <p:nvPr/>
          </p:nvSpPr>
          <p:spPr>
            <a:xfrm>
              <a:off x="8580800" y="268958"/>
              <a:ext cx="80266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txBox="1"/>
            <p:nvPr/>
          </p:nvSpPr>
          <p:spPr>
            <a:xfrm>
              <a:off x="8592555" y="280713"/>
              <a:ext cx="77915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Tributarios</a:t>
              </a:r>
              <a:endParaRPr/>
            </a:p>
          </p:txBody>
        </p:sp>
        <p:sp>
          <p:nvSpPr>
            <p:cNvPr id="205" name="Shape 205"/>
            <p:cNvSpPr/>
            <p:nvPr/>
          </p:nvSpPr>
          <p:spPr>
            <a:xfrm rot="-1185194">
              <a:off x="9364831" y="356577"/>
              <a:ext cx="633317"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nvSpPr>
          <p:spPr>
            <a:xfrm rot="-1185194">
              <a:off x="9665657" y="346769"/>
              <a:ext cx="31665" cy="3166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07" name="Shape 207"/>
            <p:cNvSpPr/>
            <p:nvPr/>
          </p:nvSpPr>
          <p:spPr>
            <a:xfrm>
              <a:off x="9979516" y="54915"/>
              <a:ext cx="1082183"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txBox="1"/>
            <p:nvPr/>
          </p:nvSpPr>
          <p:spPr>
            <a:xfrm>
              <a:off x="9991271" y="66670"/>
              <a:ext cx="1058673"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Directos (ISR)</a:t>
              </a:r>
              <a:endParaRPr/>
            </a:p>
          </p:txBody>
        </p:sp>
        <p:sp>
          <p:nvSpPr>
            <p:cNvPr id="209" name="Shape 209"/>
            <p:cNvSpPr/>
            <p:nvPr/>
          </p:nvSpPr>
          <p:spPr>
            <a:xfrm rot="1352937">
              <a:off x="9358795" y="587343"/>
              <a:ext cx="645390"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txBox="1"/>
            <p:nvPr/>
          </p:nvSpPr>
          <p:spPr>
            <a:xfrm rot="1352937">
              <a:off x="9665355" y="577234"/>
              <a:ext cx="32269" cy="32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1" name="Shape 211"/>
            <p:cNvSpPr/>
            <p:nvPr/>
          </p:nvSpPr>
          <p:spPr>
            <a:xfrm>
              <a:off x="9979516" y="516447"/>
              <a:ext cx="1082183"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txBox="1"/>
            <p:nvPr/>
          </p:nvSpPr>
          <p:spPr>
            <a:xfrm>
              <a:off x="9991271" y="528202"/>
              <a:ext cx="1058673"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Indirectos (IVA)</a:t>
              </a:r>
              <a:endParaRPr/>
            </a:p>
          </p:txBody>
        </p:sp>
        <p:sp>
          <p:nvSpPr>
            <p:cNvPr id="213" name="Shape 213"/>
            <p:cNvSpPr/>
            <p:nvPr/>
          </p:nvSpPr>
          <p:spPr>
            <a:xfrm rot="3010073">
              <a:off x="7561212" y="1156917"/>
              <a:ext cx="1229633"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txBox="1"/>
            <p:nvPr/>
          </p:nvSpPr>
          <p:spPr>
            <a:xfrm rot="3010073">
              <a:off x="8145288" y="1132202"/>
              <a:ext cx="61481" cy="6148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5" name="Shape 215"/>
            <p:cNvSpPr/>
            <p:nvPr/>
          </p:nvSpPr>
          <p:spPr>
            <a:xfrm>
              <a:off x="8569844" y="1434410"/>
              <a:ext cx="80266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txBox="1"/>
            <p:nvPr/>
          </p:nvSpPr>
          <p:spPr>
            <a:xfrm>
              <a:off x="8581599" y="1446165"/>
              <a:ext cx="77915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No tributarios</a:t>
              </a:r>
              <a:endParaRPr/>
            </a:p>
          </p:txBody>
        </p:sp>
        <p:sp>
          <p:nvSpPr>
            <p:cNvPr id="217" name="Shape 217"/>
            <p:cNvSpPr/>
            <p:nvPr/>
          </p:nvSpPr>
          <p:spPr>
            <a:xfrm rot="-2216449">
              <a:off x="9296279" y="1400835"/>
              <a:ext cx="759465"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txBox="1"/>
            <p:nvPr/>
          </p:nvSpPr>
          <p:spPr>
            <a:xfrm rot="-2216449">
              <a:off x="9657025" y="1387874"/>
              <a:ext cx="37973" cy="3797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19" name="Shape 219"/>
            <p:cNvSpPr/>
            <p:nvPr/>
          </p:nvSpPr>
          <p:spPr>
            <a:xfrm>
              <a:off x="9979516" y="977979"/>
              <a:ext cx="1082183"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nvSpPr>
          <p:spPr>
            <a:xfrm>
              <a:off x="9991271" y="989734"/>
              <a:ext cx="1058673"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Derechos</a:t>
              </a:r>
              <a:endParaRPr/>
            </a:p>
          </p:txBody>
        </p:sp>
        <p:sp>
          <p:nvSpPr>
            <p:cNvPr id="221" name="Shape 221"/>
            <p:cNvSpPr/>
            <p:nvPr/>
          </p:nvSpPr>
          <p:spPr>
            <a:xfrm rot="28888">
              <a:off x="9372497" y="1631601"/>
              <a:ext cx="607029"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txBox="1"/>
            <p:nvPr/>
          </p:nvSpPr>
          <p:spPr>
            <a:xfrm rot="28888">
              <a:off x="9660836" y="1622450"/>
              <a:ext cx="30351" cy="3035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23" name="Shape 223"/>
            <p:cNvSpPr/>
            <p:nvPr/>
          </p:nvSpPr>
          <p:spPr>
            <a:xfrm>
              <a:off x="9979516" y="1439511"/>
              <a:ext cx="1082183"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txBox="1"/>
            <p:nvPr/>
          </p:nvSpPr>
          <p:spPr>
            <a:xfrm>
              <a:off x="9991271" y="1451266"/>
              <a:ext cx="1058673"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Productos</a:t>
              </a:r>
              <a:endParaRPr/>
            </a:p>
          </p:txBody>
        </p:sp>
        <p:sp>
          <p:nvSpPr>
            <p:cNvPr id="225" name="Shape 225"/>
            <p:cNvSpPr/>
            <p:nvPr/>
          </p:nvSpPr>
          <p:spPr>
            <a:xfrm rot="2287058">
              <a:off x="9290240" y="1867178"/>
              <a:ext cx="771543"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txBox="1"/>
            <p:nvPr/>
          </p:nvSpPr>
          <p:spPr>
            <a:xfrm rot="2287058">
              <a:off x="9656723" y="1853915"/>
              <a:ext cx="38577" cy="3857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27" name="Shape 227"/>
            <p:cNvSpPr/>
            <p:nvPr/>
          </p:nvSpPr>
          <p:spPr>
            <a:xfrm>
              <a:off x="9979516" y="1910666"/>
              <a:ext cx="1082183"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nvSpPr>
          <p:spPr>
            <a:xfrm>
              <a:off x="9991271" y="1922421"/>
              <a:ext cx="1058673" cy="377822"/>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Aprovechamientos</a:t>
              </a:r>
              <a:endParaRPr/>
            </a:p>
          </p:txBody>
        </p:sp>
        <p:sp>
          <p:nvSpPr>
            <p:cNvPr id="229" name="Shape 229"/>
            <p:cNvSpPr/>
            <p:nvPr/>
          </p:nvSpPr>
          <p:spPr>
            <a:xfrm rot="288931">
              <a:off x="5757035" y="1219166"/>
              <a:ext cx="951078"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nvSpPr>
          <p:spPr>
            <a:xfrm rot="288931">
              <a:off x="6208798" y="1201414"/>
              <a:ext cx="47553" cy="4755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1" name="Shape 231"/>
            <p:cNvSpPr/>
            <p:nvPr/>
          </p:nvSpPr>
          <p:spPr>
            <a:xfrm>
              <a:off x="6706435" y="1064446"/>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txBox="1"/>
            <p:nvPr/>
          </p:nvSpPr>
          <p:spPr>
            <a:xfrm>
              <a:off x="6718190" y="1076201"/>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De capital</a:t>
              </a:r>
              <a:endParaRPr/>
            </a:p>
          </p:txBody>
        </p:sp>
        <p:sp>
          <p:nvSpPr>
            <p:cNvPr id="233" name="Shape 233"/>
            <p:cNvSpPr/>
            <p:nvPr/>
          </p:nvSpPr>
          <p:spPr>
            <a:xfrm rot="1290332">
              <a:off x="3502997" y="1664614"/>
              <a:ext cx="1300704"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txBox="1"/>
            <p:nvPr/>
          </p:nvSpPr>
          <p:spPr>
            <a:xfrm rot="1290332">
              <a:off x="4120832" y="1638122"/>
              <a:ext cx="65035" cy="6503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5" name="Shape 235"/>
            <p:cNvSpPr/>
            <p:nvPr/>
          </p:nvSpPr>
          <p:spPr>
            <a:xfrm>
              <a:off x="4758426" y="1708387"/>
              <a:ext cx="1019535"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txBox="1"/>
            <p:nvPr/>
          </p:nvSpPr>
          <p:spPr>
            <a:xfrm>
              <a:off x="4770181" y="1720142"/>
              <a:ext cx="996025"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Extraordinarios</a:t>
              </a:r>
              <a:endParaRPr/>
            </a:p>
          </p:txBody>
        </p:sp>
        <p:sp>
          <p:nvSpPr>
            <p:cNvPr id="237" name="Shape 237"/>
            <p:cNvSpPr/>
            <p:nvPr/>
          </p:nvSpPr>
          <p:spPr>
            <a:xfrm rot="-68835">
              <a:off x="5777868" y="1893634"/>
              <a:ext cx="938285"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txBox="1"/>
            <p:nvPr/>
          </p:nvSpPr>
          <p:spPr>
            <a:xfrm rot="-68835">
              <a:off x="6223553" y="1876203"/>
              <a:ext cx="46914" cy="4691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9" name="Shape 239"/>
            <p:cNvSpPr/>
            <p:nvPr/>
          </p:nvSpPr>
          <p:spPr>
            <a:xfrm>
              <a:off x="6716059" y="1689601"/>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txBox="1"/>
            <p:nvPr/>
          </p:nvSpPr>
          <p:spPr>
            <a:xfrm>
              <a:off x="6727814" y="1701356"/>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Endeudamiento</a:t>
              </a:r>
              <a:endParaRPr/>
            </a:p>
          </p:txBody>
        </p:sp>
        <p:sp>
          <p:nvSpPr>
            <p:cNvPr id="241" name="Shape 241"/>
            <p:cNvSpPr/>
            <p:nvPr/>
          </p:nvSpPr>
          <p:spPr>
            <a:xfrm rot="3577562">
              <a:off x="926389" y="3746412"/>
              <a:ext cx="1884233" cy="12051"/>
            </a:xfrm>
            <a:custGeom>
              <a:pathLst>
                <a:path extrusionOk="0" h="120000" w="120000">
                  <a:moveTo>
                    <a:pt x="0" y="59995"/>
                  </a:moveTo>
                  <a:lnTo>
                    <a:pt x="120000" y="59995"/>
                  </a:lnTo>
                </a:path>
              </a:pathLst>
            </a:custGeom>
            <a:noFill/>
            <a:ln cap="flat" cmpd="sng" w="12700">
              <a:solidFill>
                <a:srgbClr val="79A02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txBox="1"/>
            <p:nvPr/>
          </p:nvSpPr>
          <p:spPr>
            <a:xfrm rot="3577562">
              <a:off x="1821400" y="3705332"/>
              <a:ext cx="94211" cy="9421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43" name="Shape 243"/>
            <p:cNvSpPr/>
            <p:nvPr/>
          </p:nvSpPr>
          <p:spPr>
            <a:xfrm>
              <a:off x="2344879" y="4364577"/>
              <a:ext cx="1261418"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txBox="1"/>
            <p:nvPr/>
          </p:nvSpPr>
          <p:spPr>
            <a:xfrm>
              <a:off x="2356634" y="4376332"/>
              <a:ext cx="1237908"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a:t>
              </a:r>
              <a:endParaRPr/>
            </a:p>
          </p:txBody>
        </p:sp>
        <p:sp>
          <p:nvSpPr>
            <p:cNvPr id="245" name="Shape 245"/>
            <p:cNvSpPr/>
            <p:nvPr/>
          </p:nvSpPr>
          <p:spPr>
            <a:xfrm rot="-1695917">
              <a:off x="3531076" y="4260466"/>
              <a:ext cx="1261740"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rot="-1695917">
              <a:off x="4130403" y="4234948"/>
              <a:ext cx="63087" cy="630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7" name="Shape 247"/>
            <p:cNvSpPr/>
            <p:nvPr/>
          </p:nvSpPr>
          <p:spPr>
            <a:xfrm>
              <a:off x="4717594" y="3767074"/>
              <a:ext cx="1005408"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txBox="1"/>
            <p:nvPr/>
          </p:nvSpPr>
          <p:spPr>
            <a:xfrm>
              <a:off x="4729349" y="3778829"/>
              <a:ext cx="981898"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 Programable</a:t>
              </a:r>
              <a:endParaRPr/>
            </a:p>
          </p:txBody>
        </p:sp>
        <p:sp>
          <p:nvSpPr>
            <p:cNvPr id="249" name="Shape 249"/>
            <p:cNvSpPr/>
            <p:nvPr/>
          </p:nvSpPr>
          <p:spPr>
            <a:xfrm rot="-3162357">
              <a:off x="5406911" y="3323635"/>
              <a:ext cx="1604147"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txBox="1"/>
            <p:nvPr/>
          </p:nvSpPr>
          <p:spPr>
            <a:xfrm rot="-3162357">
              <a:off x="6168881" y="3289557"/>
              <a:ext cx="80207" cy="8020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1" name="Shape 251"/>
            <p:cNvSpPr/>
            <p:nvPr/>
          </p:nvSpPr>
          <p:spPr>
            <a:xfrm>
              <a:off x="6694965" y="2308830"/>
              <a:ext cx="1019535" cy="765504"/>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txBox="1"/>
            <p:nvPr/>
          </p:nvSpPr>
          <p:spPr>
            <a:xfrm>
              <a:off x="6717386" y="2331251"/>
              <a:ext cx="974693" cy="72066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¿En qué se gasta? Clasificación Económica</a:t>
              </a:r>
              <a:endParaRPr/>
            </a:p>
          </p:txBody>
        </p:sp>
        <p:sp>
          <p:nvSpPr>
            <p:cNvPr id="253" name="Shape 253"/>
            <p:cNvSpPr/>
            <p:nvPr/>
          </p:nvSpPr>
          <p:spPr>
            <a:xfrm rot="-1278011">
              <a:off x="7684903" y="2528162"/>
              <a:ext cx="866579"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txBox="1"/>
            <p:nvPr/>
          </p:nvSpPr>
          <p:spPr>
            <a:xfrm rot="-1278011">
              <a:off x="8096528" y="2512523"/>
              <a:ext cx="43328" cy="4332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5" name="Shape 255"/>
            <p:cNvSpPr/>
            <p:nvPr/>
          </p:nvSpPr>
          <p:spPr>
            <a:xfrm>
              <a:off x="8521885" y="2176127"/>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txBox="1"/>
            <p:nvPr/>
          </p:nvSpPr>
          <p:spPr>
            <a:xfrm>
              <a:off x="8533640" y="2187882"/>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 corriente</a:t>
              </a:r>
              <a:endParaRPr/>
            </a:p>
          </p:txBody>
        </p:sp>
        <p:sp>
          <p:nvSpPr>
            <p:cNvPr id="257" name="Shape 257"/>
            <p:cNvSpPr/>
            <p:nvPr/>
          </p:nvSpPr>
          <p:spPr>
            <a:xfrm rot="618068">
              <a:off x="7707887" y="2758928"/>
              <a:ext cx="820610"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txBox="1"/>
            <p:nvPr/>
          </p:nvSpPr>
          <p:spPr>
            <a:xfrm rot="618068">
              <a:off x="8097678" y="2744438"/>
              <a:ext cx="41030" cy="410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9" name="Shape 259"/>
            <p:cNvSpPr/>
            <p:nvPr/>
          </p:nvSpPr>
          <p:spPr>
            <a:xfrm>
              <a:off x="8521885" y="2637659"/>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txBox="1"/>
            <p:nvPr/>
          </p:nvSpPr>
          <p:spPr>
            <a:xfrm>
              <a:off x="8533640" y="2649414"/>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 de Inversión</a:t>
              </a:r>
              <a:endParaRPr/>
            </a:p>
          </p:txBody>
        </p:sp>
        <p:sp>
          <p:nvSpPr>
            <p:cNvPr id="261" name="Shape 261"/>
            <p:cNvSpPr/>
            <p:nvPr/>
          </p:nvSpPr>
          <p:spPr>
            <a:xfrm rot="-692922">
              <a:off x="5712671" y="3859538"/>
              <a:ext cx="1020736"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txBox="1"/>
            <p:nvPr/>
          </p:nvSpPr>
          <p:spPr>
            <a:xfrm rot="-692922">
              <a:off x="6197520" y="3840045"/>
              <a:ext cx="51036" cy="5103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63" name="Shape 263"/>
            <p:cNvSpPr/>
            <p:nvPr/>
          </p:nvSpPr>
          <p:spPr>
            <a:xfrm>
              <a:off x="6723074" y="3419743"/>
              <a:ext cx="1019535" cy="687289"/>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txBox="1"/>
            <p:nvPr/>
          </p:nvSpPr>
          <p:spPr>
            <a:xfrm>
              <a:off x="6743204" y="3439873"/>
              <a:ext cx="979275" cy="64702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¿Para qué se gasta? </a:t>
              </a:r>
              <a:endParaRPr/>
            </a:p>
            <a:p>
              <a:pPr indent="0" lvl="0" marL="0" marR="0" rtl="0" algn="ctr">
                <a:lnSpc>
                  <a:spcPct val="90000"/>
                </a:lnSpc>
                <a:spcBef>
                  <a:spcPts val="42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Clasificación funcional</a:t>
              </a:r>
              <a:endParaRPr/>
            </a:p>
          </p:txBody>
        </p:sp>
        <p:sp>
          <p:nvSpPr>
            <p:cNvPr id="265" name="Shape 265"/>
            <p:cNvSpPr/>
            <p:nvPr/>
          </p:nvSpPr>
          <p:spPr>
            <a:xfrm rot="-1844710">
              <a:off x="7678891" y="3525597"/>
              <a:ext cx="906713"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txBox="1"/>
            <p:nvPr/>
          </p:nvSpPr>
          <p:spPr>
            <a:xfrm rot="-1844710">
              <a:off x="8109580" y="3508954"/>
              <a:ext cx="45335" cy="4533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67" name="Shape 267"/>
            <p:cNvSpPr/>
            <p:nvPr/>
          </p:nvSpPr>
          <p:spPr>
            <a:xfrm>
              <a:off x="8521885" y="3099191"/>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txBox="1"/>
            <p:nvPr/>
          </p:nvSpPr>
          <p:spPr>
            <a:xfrm>
              <a:off x="8533640" y="3110946"/>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Desarrollo Económico</a:t>
              </a:r>
              <a:endParaRPr/>
            </a:p>
          </p:txBody>
        </p:sp>
        <p:sp>
          <p:nvSpPr>
            <p:cNvPr id="269" name="Shape 269"/>
            <p:cNvSpPr/>
            <p:nvPr/>
          </p:nvSpPr>
          <p:spPr>
            <a:xfrm rot="-8817">
              <a:off x="7742609" y="3756363"/>
              <a:ext cx="779276"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txBox="1"/>
            <p:nvPr/>
          </p:nvSpPr>
          <p:spPr>
            <a:xfrm rot="-8817">
              <a:off x="8112766" y="3742906"/>
              <a:ext cx="38963" cy="3896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1" name="Shape 271"/>
            <p:cNvSpPr/>
            <p:nvPr/>
          </p:nvSpPr>
          <p:spPr>
            <a:xfrm>
              <a:off x="8521885" y="3560723"/>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txBox="1"/>
            <p:nvPr/>
          </p:nvSpPr>
          <p:spPr>
            <a:xfrm>
              <a:off x="8533640" y="3572478"/>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Desarrollo Social</a:t>
              </a:r>
              <a:endParaRPr/>
            </a:p>
          </p:txBody>
        </p:sp>
        <p:sp>
          <p:nvSpPr>
            <p:cNvPr id="273" name="Shape 273"/>
            <p:cNvSpPr/>
            <p:nvPr/>
          </p:nvSpPr>
          <p:spPr>
            <a:xfrm rot="1831655">
              <a:off x="7679909" y="3987128"/>
              <a:ext cx="904676"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txBox="1"/>
            <p:nvPr/>
          </p:nvSpPr>
          <p:spPr>
            <a:xfrm rot="1831655">
              <a:off x="8109631" y="3970537"/>
              <a:ext cx="45233" cy="4523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5" name="Shape 275"/>
            <p:cNvSpPr/>
            <p:nvPr/>
          </p:nvSpPr>
          <p:spPr>
            <a:xfrm>
              <a:off x="8521885" y="4022255"/>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txBox="1"/>
            <p:nvPr/>
          </p:nvSpPr>
          <p:spPr>
            <a:xfrm>
              <a:off x="8533640" y="4034010"/>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Gobierno</a:t>
              </a:r>
              <a:endParaRPr/>
            </a:p>
          </p:txBody>
        </p:sp>
        <p:sp>
          <p:nvSpPr>
            <p:cNvPr id="277" name="Shape 277"/>
            <p:cNvSpPr/>
            <p:nvPr/>
          </p:nvSpPr>
          <p:spPr>
            <a:xfrm rot="2748295">
              <a:off x="5509806" y="4466362"/>
              <a:ext cx="1407723"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txBox="1"/>
            <p:nvPr/>
          </p:nvSpPr>
          <p:spPr>
            <a:xfrm rot="2748295">
              <a:off x="6178475" y="4437195"/>
              <a:ext cx="70386" cy="7038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79" name="Shape 279"/>
            <p:cNvSpPr/>
            <p:nvPr/>
          </p:nvSpPr>
          <p:spPr>
            <a:xfrm>
              <a:off x="6704332" y="4612652"/>
              <a:ext cx="1019535" cy="728766"/>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txBox="1"/>
            <p:nvPr/>
          </p:nvSpPr>
          <p:spPr>
            <a:xfrm>
              <a:off x="6725677" y="4633997"/>
              <a:ext cx="976845" cy="686076"/>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¿Quién gasta?</a:t>
              </a:r>
              <a:endParaRPr/>
            </a:p>
            <a:p>
              <a:pPr indent="0" lvl="0" marL="0" marR="0" rtl="0" algn="ctr">
                <a:lnSpc>
                  <a:spcPct val="90000"/>
                </a:lnSpc>
                <a:spcBef>
                  <a:spcPts val="42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Clasificación administrativa</a:t>
              </a:r>
              <a:endParaRPr/>
            </a:p>
          </p:txBody>
        </p:sp>
        <p:sp>
          <p:nvSpPr>
            <p:cNvPr id="281" name="Shape 281"/>
            <p:cNvSpPr/>
            <p:nvPr/>
          </p:nvSpPr>
          <p:spPr>
            <a:xfrm rot="-1208091">
              <a:off x="7697895" y="4824718"/>
              <a:ext cx="849961"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txBox="1"/>
            <p:nvPr/>
          </p:nvSpPr>
          <p:spPr>
            <a:xfrm rot="-1208091">
              <a:off x="8101627" y="4809495"/>
              <a:ext cx="42498" cy="4249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83" name="Shape 283"/>
            <p:cNvSpPr/>
            <p:nvPr/>
          </p:nvSpPr>
          <p:spPr>
            <a:xfrm>
              <a:off x="8521885" y="4483786"/>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txBox="1"/>
            <p:nvPr/>
          </p:nvSpPr>
          <p:spPr>
            <a:xfrm>
              <a:off x="8533640" y="4495541"/>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Poderes</a:t>
              </a:r>
              <a:endParaRPr/>
            </a:p>
          </p:txBody>
        </p:sp>
        <p:sp>
          <p:nvSpPr>
            <p:cNvPr id="285" name="Shape 285"/>
            <p:cNvSpPr/>
            <p:nvPr/>
          </p:nvSpPr>
          <p:spPr>
            <a:xfrm rot="717218">
              <a:off x="7715024" y="5055484"/>
              <a:ext cx="815704"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txBox="1"/>
            <p:nvPr/>
          </p:nvSpPr>
          <p:spPr>
            <a:xfrm rot="717218">
              <a:off x="8102484" y="5041117"/>
              <a:ext cx="40785" cy="4078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87" name="Shape 287"/>
            <p:cNvSpPr/>
            <p:nvPr/>
          </p:nvSpPr>
          <p:spPr>
            <a:xfrm>
              <a:off x="8521885" y="4945318"/>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txBox="1"/>
            <p:nvPr/>
          </p:nvSpPr>
          <p:spPr>
            <a:xfrm>
              <a:off x="8533640" y="4957073"/>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Ramos</a:t>
              </a:r>
              <a:endParaRPr/>
            </a:p>
          </p:txBody>
        </p:sp>
        <p:sp>
          <p:nvSpPr>
            <p:cNvPr id="289" name="Shape 289"/>
            <p:cNvSpPr/>
            <p:nvPr/>
          </p:nvSpPr>
          <p:spPr>
            <a:xfrm rot="2298650">
              <a:off x="7614365" y="5286250"/>
              <a:ext cx="1017023"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txBox="1"/>
            <p:nvPr/>
          </p:nvSpPr>
          <p:spPr>
            <a:xfrm rot="2298650">
              <a:off x="8097451" y="5266850"/>
              <a:ext cx="50851" cy="5085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91" name="Shape 291"/>
            <p:cNvSpPr/>
            <p:nvPr/>
          </p:nvSpPr>
          <p:spPr>
            <a:xfrm>
              <a:off x="8521885" y="5406850"/>
              <a:ext cx="1095034"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txBox="1"/>
            <p:nvPr/>
          </p:nvSpPr>
          <p:spPr>
            <a:xfrm>
              <a:off x="8533640" y="5418605"/>
              <a:ext cx="1071524"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 federalizado</a:t>
              </a:r>
              <a:endParaRPr/>
            </a:p>
          </p:txBody>
        </p:sp>
        <p:sp>
          <p:nvSpPr>
            <p:cNvPr id="293" name="Shape 293"/>
            <p:cNvSpPr/>
            <p:nvPr/>
          </p:nvSpPr>
          <p:spPr>
            <a:xfrm rot="3346093">
              <a:off x="3281290" y="5173463"/>
              <a:ext cx="1485894"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txBox="1"/>
            <p:nvPr/>
          </p:nvSpPr>
          <p:spPr>
            <a:xfrm rot="3346093">
              <a:off x="3987090" y="5142341"/>
              <a:ext cx="74294" cy="7429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95" name="Shape 295"/>
            <p:cNvSpPr/>
            <p:nvPr/>
          </p:nvSpPr>
          <p:spPr>
            <a:xfrm>
              <a:off x="4442176" y="5593067"/>
              <a:ext cx="1261418"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txBox="1"/>
            <p:nvPr/>
          </p:nvSpPr>
          <p:spPr>
            <a:xfrm>
              <a:off x="4453931" y="5604822"/>
              <a:ext cx="1237908"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Gasto no programable</a:t>
              </a:r>
              <a:endParaRPr/>
            </a:p>
          </p:txBody>
        </p:sp>
        <p:sp>
          <p:nvSpPr>
            <p:cNvPr id="297" name="Shape 297"/>
            <p:cNvSpPr/>
            <p:nvPr/>
          </p:nvSpPr>
          <p:spPr>
            <a:xfrm>
              <a:off x="5703595" y="5787708"/>
              <a:ext cx="965484" cy="12051"/>
            </a:xfrm>
            <a:custGeom>
              <a:pathLst>
                <a:path extrusionOk="0" h="120000" w="120000">
                  <a:moveTo>
                    <a:pt x="0" y="59995"/>
                  </a:moveTo>
                  <a:lnTo>
                    <a:pt x="120000" y="59995"/>
                  </a:lnTo>
                </a:path>
              </a:pathLst>
            </a:custGeom>
            <a:no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txBox="1"/>
            <p:nvPr/>
          </p:nvSpPr>
          <p:spPr>
            <a:xfrm>
              <a:off x="6162200" y="5769596"/>
              <a:ext cx="48274" cy="482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99" name="Shape 299"/>
            <p:cNvSpPr/>
            <p:nvPr/>
          </p:nvSpPr>
          <p:spPr>
            <a:xfrm>
              <a:off x="6669079" y="5593067"/>
              <a:ext cx="1019535" cy="401332"/>
            </a:xfrm>
            <a:prstGeom prst="roundRect">
              <a:avLst>
                <a:gd fmla="val 10000"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txBox="1"/>
            <p:nvPr/>
          </p:nvSpPr>
          <p:spPr>
            <a:xfrm>
              <a:off x="6680834" y="5604822"/>
              <a:ext cx="996025" cy="377822"/>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Pago de deuda pública</a:t>
              </a:r>
              <a:endParaRPr/>
            </a:p>
          </p:txBody>
        </p:sp>
      </p:grpSp>
      <p:sp>
        <p:nvSpPr>
          <p:cNvPr id="301" name="Shape 301"/>
          <p:cNvSpPr/>
          <p:nvPr/>
        </p:nvSpPr>
        <p:spPr>
          <a:xfrm>
            <a:off x="452968" y="5760720"/>
            <a:ext cx="2930312" cy="59563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¿Cómo se clasifica el presupuesto en tu país?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0" y="244832"/>
            <a:ext cx="12192000" cy="6249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Arial"/>
              <a:buNone/>
            </a:pPr>
            <a:r>
              <a:rPr b="0" i="0" lang="en-US" sz="3959" u="none" cap="none" strike="noStrike">
                <a:solidFill>
                  <a:schemeClr val="dk1"/>
                </a:solidFill>
                <a:latin typeface="Arial"/>
                <a:ea typeface="Arial"/>
                <a:cs typeface="Arial"/>
                <a:sym typeface="Arial"/>
              </a:rPr>
              <a:t>Macroeconomía</a:t>
            </a:r>
            <a:endParaRPr/>
          </a:p>
        </p:txBody>
      </p:sp>
      <p:grpSp>
        <p:nvGrpSpPr>
          <p:cNvPr id="308" name="Shape 308"/>
          <p:cNvGrpSpPr/>
          <p:nvPr/>
        </p:nvGrpSpPr>
        <p:grpSpPr>
          <a:xfrm>
            <a:off x="1740293" y="1851102"/>
            <a:ext cx="9086838" cy="4427034"/>
            <a:chOff x="1093522" y="0"/>
            <a:chExt cx="9086838" cy="4427034"/>
          </a:xfrm>
        </p:grpSpPr>
        <p:sp>
          <p:nvSpPr>
            <p:cNvPr id="309" name="Shape 309"/>
            <p:cNvSpPr/>
            <p:nvPr/>
          </p:nvSpPr>
          <p:spPr>
            <a:xfrm>
              <a:off x="109352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txBox="1"/>
            <p:nvPr/>
          </p:nvSpPr>
          <p:spPr>
            <a:xfrm>
              <a:off x="1155760" y="62238"/>
              <a:ext cx="2531746" cy="4359556"/>
            </a:xfrm>
            <a:prstGeom prst="rect">
              <a:avLst/>
            </a:prstGeom>
            <a:noFill/>
            <a:ln>
              <a:noFill/>
            </a:ln>
          </p:spPr>
          <p:txBody>
            <a:bodyPr anchorCtr="0" anchor="t" bIns="20300" lIns="20300" spcFirstLastPara="1" rIns="20300" wrap="square" tIns="60950">
              <a:noAutofit/>
            </a:bodyPr>
            <a:lstStyle/>
            <a:p>
              <a:pPr indent="-171450" lvl="1" marL="171450" marR="0" rtl="0" algn="l">
                <a:lnSpc>
                  <a:spcPct val="100000"/>
                </a:lnSpc>
                <a:spcBef>
                  <a:spcPts val="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Producción</a:t>
              </a:r>
              <a:endParaRPr/>
            </a:p>
            <a:p>
              <a:pPr indent="-171450" lvl="2" marL="342900" marR="0" rtl="0" algn="l">
                <a:lnSpc>
                  <a:spcPct val="100000"/>
                </a:lnSpc>
                <a:spcBef>
                  <a:spcPts val="3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Elevado nivel</a:t>
              </a:r>
              <a:endParaRPr/>
            </a:p>
            <a:p>
              <a:pPr indent="-171450" lvl="2" marL="342900" marR="0" rtl="0" algn="l">
                <a:lnSpc>
                  <a:spcPct val="100000"/>
                </a:lnSpc>
                <a:spcBef>
                  <a:spcPts val="3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Rápida tasa de crecimiento</a:t>
              </a:r>
              <a:endParaRPr/>
            </a:p>
            <a:p>
              <a:pPr indent="-171450" lvl="1" marL="171450" marR="0" rtl="0" algn="l">
                <a:lnSpc>
                  <a:spcPct val="100000"/>
                </a:lnSpc>
                <a:spcBef>
                  <a:spcPts val="30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Empleo</a:t>
              </a:r>
              <a:endParaRPr/>
            </a:p>
            <a:p>
              <a:pPr indent="-171450" lvl="2" marL="342900" marR="0" rtl="0" algn="l">
                <a:lnSpc>
                  <a:spcPct val="100000"/>
                </a:lnSpc>
                <a:spcBef>
                  <a:spcPts val="3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Elevado nivel de empleo</a:t>
              </a:r>
              <a:endParaRPr/>
            </a:p>
            <a:p>
              <a:pPr indent="-171450" lvl="2" marL="342900" marR="0" rtl="0" algn="l">
                <a:lnSpc>
                  <a:spcPct val="100000"/>
                </a:lnSpc>
                <a:spcBef>
                  <a:spcPts val="3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Bajo nivel de desempleo involuntario</a:t>
              </a:r>
              <a:endParaRPr/>
            </a:p>
            <a:p>
              <a:pPr indent="-171450" lvl="1" marL="171450" marR="0" rtl="0" algn="l">
                <a:lnSpc>
                  <a:spcPct val="100000"/>
                </a:lnSpc>
                <a:spcBef>
                  <a:spcPts val="30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Estabilidad en el nivel de precios</a:t>
              </a:r>
              <a:endParaRPr/>
            </a:p>
          </p:txBody>
        </p:sp>
        <p:sp>
          <p:nvSpPr>
            <p:cNvPr id="311" name="Shape 311"/>
            <p:cNvSpPr/>
            <p:nvPr/>
          </p:nvSpPr>
          <p:spPr>
            <a:xfrm>
              <a:off x="109352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 name="Shape 312"/>
            <p:cNvSpPr txBox="1"/>
            <p:nvPr/>
          </p:nvSpPr>
          <p:spPr>
            <a:xfrm>
              <a:off x="1093522" y="3574424"/>
              <a:ext cx="1870579" cy="852610"/>
            </a:xfrm>
            <a:prstGeom prst="rect">
              <a:avLst/>
            </a:prstGeom>
            <a:noFill/>
            <a:ln>
              <a:noFill/>
            </a:ln>
          </p:spPr>
          <p:txBody>
            <a:bodyPr anchorCtr="0" anchor="ctr" bIns="0" lIns="83800" spcFirstLastPara="1" rIns="27925" wrap="square" tIns="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Objetivos</a:t>
              </a:r>
              <a:endParaRPr/>
            </a:p>
          </p:txBody>
        </p:sp>
        <p:sp>
          <p:nvSpPr>
            <p:cNvPr id="313" name="Shape 313"/>
            <p:cNvSpPr/>
            <p:nvPr/>
          </p:nvSpPr>
          <p:spPr>
            <a:xfrm>
              <a:off x="3039242" y="3340353"/>
              <a:ext cx="929678" cy="929678"/>
            </a:xfrm>
            <a:prstGeom prst="ellipse">
              <a:avLst/>
            </a:prstGeom>
            <a:blipFill rotWithShape="1">
              <a:blip r:embed="rId3">
                <a:alphaModFix/>
              </a:blip>
              <a:stretch>
                <a:fillRect b="0" l="-17999" r="-17997"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nvSpPr>
          <p:spPr>
            <a:xfrm>
              <a:off x="419924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txBox="1"/>
            <p:nvPr/>
          </p:nvSpPr>
          <p:spPr>
            <a:xfrm>
              <a:off x="4261480" y="62238"/>
              <a:ext cx="2531746" cy="4359556"/>
            </a:xfrm>
            <a:prstGeom prst="rect">
              <a:avLst/>
            </a:prstGeom>
            <a:noFill/>
            <a:ln>
              <a:noFill/>
            </a:ln>
          </p:spPr>
          <p:txBody>
            <a:bodyPr anchorCtr="0" anchor="t" bIns="20300" lIns="20300" spcFirstLastPara="1" rIns="20300" wrap="square" tIns="60950">
              <a:noAutofit/>
            </a:bodyPr>
            <a:lstStyle/>
            <a:p>
              <a:pPr indent="-171450" lvl="1" marL="171450" marR="0" rtl="0" algn="l">
                <a:lnSpc>
                  <a:spcPct val="100000"/>
                </a:lnSpc>
                <a:spcBef>
                  <a:spcPts val="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Política fiscal</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Política tributaria</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Política de gasto público</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Política de deuda pública</a:t>
              </a:r>
              <a:endParaRPr/>
            </a:p>
            <a:p>
              <a:pPr indent="-171450" lvl="1" marL="171450" marR="0" rtl="0" algn="l">
                <a:lnSpc>
                  <a:spcPct val="100000"/>
                </a:lnSpc>
                <a:spcBef>
                  <a:spcPts val="20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Política monetaria</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Control de oferta monetaria que afecta los tipos de interés</a:t>
              </a:r>
              <a:endParaRPr/>
            </a:p>
            <a:p>
              <a:pPr indent="-171450" lvl="1" marL="171450" marR="0" rtl="0" algn="l">
                <a:lnSpc>
                  <a:spcPct val="100000"/>
                </a:lnSpc>
                <a:spcBef>
                  <a:spcPts val="200"/>
                </a:spcBef>
                <a:spcAft>
                  <a:spcPts val="0"/>
                </a:spcAft>
                <a:buClr>
                  <a:schemeClr val="dk1"/>
                </a:buClr>
                <a:buSzPts val="1600"/>
                <a:buFont typeface="Calibri"/>
                <a:buChar char="•"/>
              </a:pPr>
              <a:r>
                <a:rPr b="1" i="0" lang="en-US" sz="1600" u="none" cap="none" strike="noStrike">
                  <a:solidFill>
                    <a:schemeClr val="dk1"/>
                  </a:solidFill>
                  <a:latin typeface="Calibri"/>
                  <a:ea typeface="Calibri"/>
                  <a:cs typeface="Calibri"/>
                  <a:sym typeface="Calibri"/>
                </a:rPr>
                <a:t>Política de ingresos</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Política salarial</a:t>
              </a:r>
              <a:endParaRPr/>
            </a:p>
            <a:p>
              <a:pPr indent="-171450" lvl="2" marL="342900" marR="0" rtl="0" algn="l">
                <a:lnSpc>
                  <a:spcPct val="100000"/>
                </a:lnSpc>
                <a:spcBef>
                  <a:spcPts val="20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Política de precios y tarifas</a:t>
              </a:r>
              <a:endParaRPr/>
            </a:p>
          </p:txBody>
        </p:sp>
        <p:sp>
          <p:nvSpPr>
            <p:cNvPr id="316" name="Shape 316"/>
            <p:cNvSpPr/>
            <p:nvPr/>
          </p:nvSpPr>
          <p:spPr>
            <a:xfrm>
              <a:off x="419924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txBox="1"/>
            <p:nvPr/>
          </p:nvSpPr>
          <p:spPr>
            <a:xfrm>
              <a:off x="4199242" y="3574424"/>
              <a:ext cx="1870579" cy="852610"/>
            </a:xfrm>
            <a:prstGeom prst="rect">
              <a:avLst/>
            </a:prstGeom>
            <a:noFill/>
            <a:ln>
              <a:noFill/>
            </a:ln>
          </p:spPr>
          <p:txBody>
            <a:bodyPr anchorCtr="0" anchor="ctr" bIns="0" lIns="83800" spcFirstLastPara="1" rIns="27925" wrap="square" tIns="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Instrumentos</a:t>
              </a:r>
              <a:endParaRPr/>
            </a:p>
          </p:txBody>
        </p:sp>
        <p:sp>
          <p:nvSpPr>
            <p:cNvPr id="318" name="Shape 318"/>
            <p:cNvSpPr/>
            <p:nvPr/>
          </p:nvSpPr>
          <p:spPr>
            <a:xfrm>
              <a:off x="6144962" y="3340353"/>
              <a:ext cx="929678" cy="929678"/>
            </a:xfrm>
            <a:prstGeom prst="ellipse">
              <a:avLst/>
            </a:prstGeom>
            <a:blipFill rotWithShape="1">
              <a:blip r:embed="rId4">
                <a:alphaModFix/>
              </a:blip>
              <a:stretch>
                <a:fillRect b="0" l="-8999" r="-8998"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nvSpPr>
          <p:spPr>
            <a:xfrm>
              <a:off x="7304962" y="0"/>
              <a:ext cx="2656222" cy="4421794"/>
            </a:xfrm>
            <a:prstGeom prst="round2SameRect">
              <a:avLst>
                <a:gd fmla="val 8000" name="adj1"/>
                <a:gd fmla="val 0" name="adj2"/>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txBox="1"/>
            <p:nvPr/>
          </p:nvSpPr>
          <p:spPr>
            <a:xfrm>
              <a:off x="7367200" y="62238"/>
              <a:ext cx="2531746" cy="4359556"/>
            </a:xfrm>
            <a:prstGeom prst="rect">
              <a:avLst/>
            </a:prstGeom>
            <a:noFill/>
            <a:ln>
              <a:noFill/>
            </a:ln>
          </p:spPr>
          <p:txBody>
            <a:bodyPr anchorCtr="0" anchor="t" bIns="20300" lIns="20300" spcFirstLastPara="1" rIns="20300" wrap="square" tIns="60950">
              <a:noAutofit/>
            </a:bodyPr>
            <a:lstStyle/>
            <a:p>
              <a:pPr indent="-171450" lvl="1" marL="17145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¿Cómo aumentar la tasa de crecimiento económico de un país?</a:t>
              </a:r>
              <a:endParaRPr/>
            </a:p>
            <a:p>
              <a:pPr indent="-171450" lvl="1" marL="171450" marR="0" rtl="0" algn="l">
                <a:lnSpc>
                  <a:spcPct val="10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¿Por qué disminuye la producción y el empleo y cómo reducir el desempleo?</a:t>
              </a:r>
              <a:endParaRPr/>
            </a:p>
            <a:p>
              <a:pPr indent="-171450" lvl="1" marL="171450" marR="0" rtl="0" algn="l">
                <a:lnSpc>
                  <a:spcPct val="10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¿Cuáles son las causas de la inflación y cómo mantenerla controlada?</a:t>
              </a:r>
              <a:endParaRPr/>
            </a:p>
            <a:p>
              <a:pPr indent="-171450" lvl="1" marL="171450" marR="0" rtl="0" algn="l">
                <a:lnSpc>
                  <a:spcPct val="10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¿Cómo reducir las desigualdades?</a:t>
              </a:r>
              <a:endParaRPr/>
            </a:p>
          </p:txBody>
        </p:sp>
        <p:sp>
          <p:nvSpPr>
            <p:cNvPr id="321" name="Shape 321"/>
            <p:cNvSpPr/>
            <p:nvPr/>
          </p:nvSpPr>
          <p:spPr>
            <a:xfrm>
              <a:off x="7304962" y="3574424"/>
              <a:ext cx="2656222" cy="852610"/>
            </a:xfrm>
            <a:prstGeom prst="rect">
              <a:avLst/>
            </a:prstGeom>
            <a:solidFill>
              <a:srgbClr val="98CB37"/>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 name="Shape 322"/>
            <p:cNvSpPr txBox="1"/>
            <p:nvPr/>
          </p:nvSpPr>
          <p:spPr>
            <a:xfrm>
              <a:off x="7304962" y="3574424"/>
              <a:ext cx="1870579" cy="852610"/>
            </a:xfrm>
            <a:prstGeom prst="rect">
              <a:avLst/>
            </a:prstGeom>
            <a:noFill/>
            <a:ln>
              <a:noFill/>
            </a:ln>
          </p:spPr>
          <p:txBody>
            <a:bodyPr anchorCtr="0" anchor="ctr" bIns="0" lIns="83800" spcFirstLastPara="1" rIns="27925" wrap="square" tIns="0">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Preguntas fundamentales</a:t>
              </a:r>
              <a:endParaRPr/>
            </a:p>
          </p:txBody>
        </p:sp>
        <p:sp>
          <p:nvSpPr>
            <p:cNvPr id="323" name="Shape 323"/>
            <p:cNvSpPr/>
            <p:nvPr/>
          </p:nvSpPr>
          <p:spPr>
            <a:xfrm>
              <a:off x="9250682" y="3340353"/>
              <a:ext cx="929678" cy="929678"/>
            </a:xfrm>
            <a:prstGeom prst="ellipse">
              <a:avLst/>
            </a:prstGeom>
            <a:blipFill rotWithShape="1">
              <a:blip r:embed="rId5">
                <a:alphaModFix/>
              </a:blip>
              <a:stretch>
                <a:fillRect b="0" l="-19998" r="-19998" t="0"/>
              </a:stretch>
            </a:blipFill>
            <a:ln cap="flat" cmpd="sng" w="12700">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24" name="Shape 3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5" name="Shape 325"/>
          <p:cNvSpPr txBox="1"/>
          <p:nvPr/>
        </p:nvSpPr>
        <p:spPr>
          <a:xfrm>
            <a:off x="135673" y="737216"/>
            <a:ext cx="11920654"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Es el estudio del comportamiento de la economía en su conjunto. Examina el nivel global de producción, empleo y precios de un país. Sus alcances difieren en función del papel que se asigne al gobierno en la economía: la frase al respecto es ¿qué tanto estado, qué tanto mercado?</a:t>
            </a:r>
            <a:endParaRPr/>
          </a:p>
        </p:txBody>
      </p:sp>
      <p:sp>
        <p:nvSpPr>
          <p:cNvPr id="326" name="Shape 326"/>
          <p:cNvSpPr/>
          <p:nvPr/>
        </p:nvSpPr>
        <p:spPr>
          <a:xfrm>
            <a:off x="4963420" y="1654656"/>
            <a:ext cx="2089150" cy="1806575"/>
          </a:xfrm>
          <a:prstGeom prst="ellipse">
            <a:avLst/>
          </a:prstGeom>
          <a:noFill/>
          <a:ln cap="flat" cmpd="dbl" w="38100">
            <a:solidFill>
              <a:srgbClr val="77933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La Política Fiscal en el marco de los derechos humanos con perspectiva de género puede ser analizada desde cuatro fundamentos</a:t>
            </a:r>
            <a:endParaRPr/>
          </a:p>
        </p:txBody>
      </p:sp>
      <p:sp>
        <p:nvSpPr>
          <p:cNvPr id="333" name="Shape 3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334" name="Shape 334"/>
          <p:cNvGrpSpPr/>
          <p:nvPr/>
        </p:nvGrpSpPr>
        <p:grpSpPr>
          <a:xfrm>
            <a:off x="1429863" y="1822463"/>
            <a:ext cx="9308472" cy="4465385"/>
            <a:chOff x="943708" y="1440"/>
            <a:chExt cx="9308472" cy="4465385"/>
          </a:xfrm>
        </p:grpSpPr>
        <p:sp>
          <p:nvSpPr>
            <p:cNvPr id="335" name="Shape 335"/>
            <p:cNvSpPr/>
            <p:nvPr/>
          </p:nvSpPr>
          <p:spPr>
            <a:xfrm>
              <a:off x="943708"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 name="Shape 336"/>
            <p:cNvSpPr txBox="1"/>
            <p:nvPr/>
          </p:nvSpPr>
          <p:spPr>
            <a:xfrm>
              <a:off x="968794" y="26526"/>
              <a:ext cx="1662856" cy="806342"/>
            </a:xfrm>
            <a:prstGeom prst="rect">
              <a:avLst/>
            </a:prstGeom>
            <a:noFill/>
            <a:ln>
              <a:noFill/>
            </a:ln>
          </p:spPr>
          <p:txBody>
            <a:bodyPr anchorCtr="0" anchor="ctr" bIns="33000" lIns="49525" spcFirstLastPara="1" rIns="49525"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Jurídico</a:t>
              </a:r>
              <a:endParaRPr/>
            </a:p>
          </p:txBody>
        </p:sp>
        <p:sp>
          <p:nvSpPr>
            <p:cNvPr id="337" name="Shape 337"/>
            <p:cNvSpPr/>
            <p:nvPr/>
          </p:nvSpPr>
          <p:spPr>
            <a:xfrm>
              <a:off x="1115010" y="857954"/>
              <a:ext cx="237699" cy="1011753"/>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38" name="Shape 338"/>
            <p:cNvSpPr/>
            <p:nvPr/>
          </p:nvSpPr>
          <p:spPr>
            <a:xfrm>
              <a:off x="1352710" y="1153332"/>
              <a:ext cx="2799855" cy="1432751"/>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txBox="1"/>
            <p:nvPr/>
          </p:nvSpPr>
          <p:spPr>
            <a:xfrm>
              <a:off x="1394674" y="1195296"/>
              <a:ext cx="2715927" cy="1348823"/>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Marcos constitucionales basado en derechos humanos</a:t>
              </a:r>
              <a:endParaRPr/>
            </a:p>
            <a:p>
              <a:pPr indent="0" lvl="0" marL="0" marR="0" rtl="0" algn="ctr">
                <a:lnSpc>
                  <a:spcPct val="90000"/>
                </a:lnSpc>
                <a:spcBef>
                  <a:spcPts val="490"/>
                </a:spcBef>
                <a:spcAft>
                  <a:spcPts val="0"/>
                </a:spcAft>
                <a:buClr>
                  <a:schemeClr val="dk1"/>
                </a:buClr>
                <a:buSzPts val="1400"/>
                <a:buFont typeface="Calibri"/>
                <a:buNone/>
              </a:pPr>
              <a:r>
                <a:rPr b="0" lang="en-US" sz="1400">
                  <a:solidFill>
                    <a:schemeClr val="dk1"/>
                  </a:solidFill>
                  <a:latin typeface="Calibri"/>
                  <a:ea typeface="Calibri"/>
                  <a:cs typeface="Calibri"/>
                  <a:sym typeface="Calibri"/>
                </a:rPr>
                <a:t>* Mandatos de la CEDAW</a:t>
              </a:r>
              <a:endParaRPr/>
            </a:p>
            <a:p>
              <a:pPr indent="0" lvl="0" marL="0" marR="0" rtl="0" algn="ctr">
                <a:lnSpc>
                  <a:spcPct val="90000"/>
                </a:lnSpc>
                <a:spcBef>
                  <a:spcPts val="490"/>
                </a:spcBef>
                <a:spcAft>
                  <a:spcPts val="0"/>
                </a:spcAft>
                <a:buClr>
                  <a:schemeClr val="dk1"/>
                </a:buClr>
                <a:buSzPts val="1400"/>
                <a:buFont typeface="Calibri"/>
                <a:buNone/>
              </a:pPr>
              <a:r>
                <a:rPr b="0" lang="en-US" sz="1400">
                  <a:solidFill>
                    <a:schemeClr val="dk1"/>
                  </a:solidFill>
                  <a:latin typeface="Calibri"/>
                  <a:ea typeface="Calibri"/>
                  <a:cs typeface="Calibri"/>
                  <a:sym typeface="Calibri"/>
                </a:rPr>
                <a:t>* Marco normativo que se refiera a la igualdad de mujeres y hombres ante la ley. </a:t>
              </a:r>
              <a:endParaRPr/>
            </a:p>
          </p:txBody>
        </p:sp>
        <p:sp>
          <p:nvSpPr>
            <p:cNvPr id="340" name="Shape 340"/>
            <p:cNvSpPr/>
            <p:nvPr/>
          </p:nvSpPr>
          <p:spPr>
            <a:xfrm>
              <a:off x="1115010" y="857954"/>
              <a:ext cx="237699" cy="2285710"/>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41" name="Shape 341"/>
            <p:cNvSpPr/>
            <p:nvPr/>
          </p:nvSpPr>
          <p:spPr>
            <a:xfrm>
              <a:off x="1352710" y="2773128"/>
              <a:ext cx="2799855" cy="741073"/>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 name="Shape 342"/>
            <p:cNvSpPr txBox="1"/>
            <p:nvPr/>
          </p:nvSpPr>
          <p:spPr>
            <a:xfrm>
              <a:off x="1374415" y="2794833"/>
              <a:ext cx="2756445" cy="697663"/>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Leyes secundarias sobre presupuesto y / o contabilidad gubernamental</a:t>
              </a:r>
              <a:endParaRPr sz="1600">
                <a:solidFill>
                  <a:schemeClr val="dk1"/>
                </a:solidFill>
                <a:latin typeface="Calibri"/>
                <a:ea typeface="Calibri"/>
                <a:cs typeface="Calibri"/>
                <a:sym typeface="Calibri"/>
              </a:endParaRPr>
            </a:p>
          </p:txBody>
        </p:sp>
        <p:sp>
          <p:nvSpPr>
            <p:cNvPr id="343" name="Shape 343"/>
            <p:cNvSpPr/>
            <p:nvPr/>
          </p:nvSpPr>
          <p:spPr>
            <a:xfrm>
              <a:off x="1115010" y="857954"/>
              <a:ext cx="237699" cy="3158293"/>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44" name="Shape 344"/>
            <p:cNvSpPr/>
            <p:nvPr/>
          </p:nvSpPr>
          <p:spPr>
            <a:xfrm>
              <a:off x="1352710" y="3674164"/>
              <a:ext cx="2799855" cy="684166"/>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txBox="1"/>
            <p:nvPr/>
          </p:nvSpPr>
          <p:spPr>
            <a:xfrm>
              <a:off x="1372749" y="3694203"/>
              <a:ext cx="2759777" cy="644088"/>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Plan quinquenal de  Desarrollo</a:t>
              </a:r>
              <a:endParaRPr/>
            </a:p>
          </p:txBody>
        </p:sp>
        <p:sp>
          <p:nvSpPr>
            <p:cNvPr id="346" name="Shape 346"/>
            <p:cNvSpPr/>
            <p:nvPr/>
          </p:nvSpPr>
          <p:spPr>
            <a:xfrm>
              <a:off x="4256581"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 name="Shape 347"/>
            <p:cNvSpPr txBox="1"/>
            <p:nvPr/>
          </p:nvSpPr>
          <p:spPr>
            <a:xfrm>
              <a:off x="4281667" y="26526"/>
              <a:ext cx="1662856" cy="806342"/>
            </a:xfrm>
            <a:prstGeom prst="rect">
              <a:avLst/>
            </a:prstGeom>
            <a:noFill/>
            <a:ln>
              <a:noFill/>
            </a:ln>
          </p:spPr>
          <p:txBody>
            <a:bodyPr anchorCtr="0" anchor="ctr" bIns="33000" lIns="49525" spcFirstLastPara="1" rIns="49525"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Ético</a:t>
              </a:r>
              <a:endParaRPr/>
            </a:p>
          </p:txBody>
        </p:sp>
        <p:sp>
          <p:nvSpPr>
            <p:cNvPr id="348" name="Shape 348"/>
            <p:cNvSpPr/>
            <p:nvPr/>
          </p:nvSpPr>
          <p:spPr>
            <a:xfrm>
              <a:off x="4427884" y="857954"/>
              <a:ext cx="113786" cy="1207248"/>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49" name="Shape 349"/>
            <p:cNvSpPr/>
            <p:nvPr/>
          </p:nvSpPr>
          <p:spPr>
            <a:xfrm>
              <a:off x="4541670" y="1153614"/>
              <a:ext cx="1493143" cy="1823175"/>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 name="Shape 350"/>
            <p:cNvSpPr txBox="1"/>
            <p:nvPr/>
          </p:nvSpPr>
          <p:spPr>
            <a:xfrm>
              <a:off x="4585403" y="1197347"/>
              <a:ext cx="1405677" cy="1735709"/>
            </a:xfrm>
            <a:prstGeom prst="rect">
              <a:avLst/>
            </a:prstGeom>
            <a:noFill/>
            <a:ln>
              <a:noFill/>
            </a:ln>
          </p:spPr>
          <p:txBody>
            <a:bodyPr anchorCtr="0" anchor="t" bIns="17775" lIns="26650" spcFirstLastPara="1" rIns="26650" wrap="square" tIns="17775">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Las funciones económicas del presupuesto público</a:t>
              </a:r>
              <a:endParaRPr/>
            </a:p>
            <a:p>
              <a:pPr indent="-114300" lvl="1" marL="114300" marR="0" rtl="0" algn="l">
                <a:lnSpc>
                  <a:spcPct val="90000"/>
                </a:lnSpc>
                <a:spcBef>
                  <a:spcPts val="49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Provisión</a:t>
              </a:r>
              <a:endParaRPr b="0" i="0" sz="14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Redistribución</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Fomento</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Estabilización</a:t>
              </a:r>
              <a:endParaRPr/>
            </a:p>
          </p:txBody>
        </p:sp>
        <p:sp>
          <p:nvSpPr>
            <p:cNvPr id="351" name="Shape 351"/>
            <p:cNvSpPr/>
            <p:nvPr/>
          </p:nvSpPr>
          <p:spPr>
            <a:xfrm>
              <a:off x="6397866"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 name="Shape 352"/>
            <p:cNvSpPr txBox="1"/>
            <p:nvPr/>
          </p:nvSpPr>
          <p:spPr>
            <a:xfrm>
              <a:off x="6422952" y="26526"/>
              <a:ext cx="1662856" cy="806342"/>
            </a:xfrm>
            <a:prstGeom prst="rect">
              <a:avLst/>
            </a:prstGeom>
            <a:noFill/>
            <a:ln>
              <a:noFill/>
            </a:ln>
          </p:spPr>
          <p:txBody>
            <a:bodyPr anchorCtr="0" anchor="ctr" bIns="33000" lIns="49525" spcFirstLastPara="1" rIns="49525"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Pragmático</a:t>
              </a:r>
              <a:endParaRPr/>
            </a:p>
          </p:txBody>
        </p:sp>
        <p:sp>
          <p:nvSpPr>
            <p:cNvPr id="353" name="Shape 353"/>
            <p:cNvSpPr/>
            <p:nvPr/>
          </p:nvSpPr>
          <p:spPr>
            <a:xfrm>
              <a:off x="6569169" y="857954"/>
              <a:ext cx="171302" cy="1911499"/>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54" name="Shape 354"/>
            <p:cNvSpPr/>
            <p:nvPr/>
          </p:nvSpPr>
          <p:spPr>
            <a:xfrm>
              <a:off x="6740472" y="1072083"/>
              <a:ext cx="1482550" cy="3394742"/>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 name="Shape 355"/>
            <p:cNvSpPr txBox="1"/>
            <p:nvPr/>
          </p:nvSpPr>
          <p:spPr>
            <a:xfrm>
              <a:off x="6783894" y="1115505"/>
              <a:ext cx="1395706" cy="3307898"/>
            </a:xfrm>
            <a:prstGeom prst="rect">
              <a:avLst/>
            </a:prstGeom>
            <a:noFill/>
            <a:ln>
              <a:noFill/>
            </a:ln>
          </p:spPr>
          <p:txBody>
            <a:bodyPr anchorCtr="0" anchor="ctr" bIns="16500" lIns="24750" spcFirstLastPara="1" rIns="24750" wrap="square" tIns="16500">
              <a:noAutofit/>
            </a:bodyPr>
            <a:lstStyle/>
            <a:p>
              <a:pPr indent="0" lvl="0" marL="0" marR="0" rtl="0" algn="ctr">
                <a:lnSpc>
                  <a:spcPct val="10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“La Nueva Gestión Pública” modelo de administración pública</a:t>
              </a:r>
              <a:endParaRPr/>
            </a:p>
            <a:p>
              <a:pPr indent="0" lvl="0" marL="0" marR="0" rtl="0" algn="ctr">
                <a:lnSpc>
                  <a:spcPct val="100000"/>
                </a:lnSpc>
                <a:spcBef>
                  <a:spcPts val="455"/>
                </a:spcBef>
                <a:spcAft>
                  <a:spcPts val="0"/>
                </a:spcAft>
                <a:buClr>
                  <a:schemeClr val="dk1"/>
                </a:buClr>
                <a:buSzPts val="1300"/>
                <a:buFont typeface="Calibri"/>
                <a:buNone/>
              </a:pPr>
              <a:r>
                <a:rPr lang="en-US" sz="1300">
                  <a:solidFill>
                    <a:schemeClr val="dk1"/>
                  </a:solidFill>
                  <a:latin typeface="Calibri"/>
                  <a:ea typeface="Calibri"/>
                  <a:cs typeface="Calibri"/>
                  <a:sym typeface="Calibri"/>
                </a:rPr>
                <a:t>Gestión para Resultados (GpR), que pone el énfasis en los resultados y no solamente en los procedimientos del modelo previo. </a:t>
              </a:r>
              <a:endParaRPr/>
            </a:p>
            <a:p>
              <a:pPr indent="0" lvl="0" marL="0" marR="0" rtl="0" algn="ctr">
                <a:lnSpc>
                  <a:spcPct val="100000"/>
                </a:lnSpc>
                <a:spcBef>
                  <a:spcPts val="455"/>
                </a:spcBef>
                <a:spcAft>
                  <a:spcPts val="0"/>
                </a:spcAft>
                <a:buClr>
                  <a:schemeClr val="dk1"/>
                </a:buClr>
                <a:buSzPts val="1300"/>
                <a:buFont typeface="Calibri"/>
                <a:buNone/>
              </a:pPr>
              <a:r>
                <a:rPr lang="en-US" sz="1300">
                  <a:solidFill>
                    <a:schemeClr val="dk1"/>
                  </a:solidFill>
                  <a:latin typeface="Calibri"/>
                  <a:ea typeface="Calibri"/>
                  <a:cs typeface="Calibri"/>
                  <a:sym typeface="Calibri"/>
                </a:rPr>
                <a:t>Presupuesto basado en resultados (PbR)</a:t>
              </a:r>
              <a:endParaRPr/>
            </a:p>
          </p:txBody>
        </p:sp>
        <p:sp>
          <p:nvSpPr>
            <p:cNvPr id="356" name="Shape 356"/>
            <p:cNvSpPr/>
            <p:nvPr/>
          </p:nvSpPr>
          <p:spPr>
            <a:xfrm>
              <a:off x="8539152" y="1440"/>
              <a:ext cx="1713028" cy="856514"/>
            </a:xfrm>
            <a:prstGeom prst="roundRect">
              <a:avLst>
                <a:gd fmla="val 10000" name="adj"/>
              </a:avLst>
            </a:prstGeom>
            <a:gradFill>
              <a:gsLst>
                <a:gs pos="0">
                  <a:srgbClr val="A2D157"/>
                </a:gs>
                <a:gs pos="50000">
                  <a:srgbClr val="99D22E"/>
                </a:gs>
                <a:gs pos="100000">
                  <a:srgbClr val="89C12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txBox="1"/>
            <p:nvPr/>
          </p:nvSpPr>
          <p:spPr>
            <a:xfrm>
              <a:off x="8564238" y="26526"/>
              <a:ext cx="1662856" cy="806342"/>
            </a:xfrm>
            <a:prstGeom prst="rect">
              <a:avLst/>
            </a:prstGeom>
            <a:noFill/>
            <a:ln>
              <a:noFill/>
            </a:ln>
          </p:spPr>
          <p:txBody>
            <a:bodyPr anchorCtr="0" anchor="ctr" bIns="33000" lIns="49525" spcFirstLastPara="1" rIns="49525" wrap="square" tIns="330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Ideológico</a:t>
              </a:r>
              <a:endParaRPr/>
            </a:p>
          </p:txBody>
        </p:sp>
        <p:sp>
          <p:nvSpPr>
            <p:cNvPr id="358" name="Shape 358"/>
            <p:cNvSpPr/>
            <p:nvPr/>
          </p:nvSpPr>
          <p:spPr>
            <a:xfrm>
              <a:off x="8710454" y="857954"/>
              <a:ext cx="153240" cy="678509"/>
            </a:xfrm>
            <a:custGeom>
              <a:pathLst>
                <a:path extrusionOk="0" h="120000" w="120000">
                  <a:moveTo>
                    <a:pt x="0" y="0"/>
                  </a:moveTo>
                  <a:lnTo>
                    <a:pt x="0" y="120000"/>
                  </a:lnTo>
                  <a:lnTo>
                    <a:pt x="120000" y="120000"/>
                  </a:lnTo>
                </a:path>
              </a:pathLst>
            </a:custGeom>
            <a:noFill/>
            <a:ln cap="flat" cmpd="sng" w="9525">
              <a:solidFill>
                <a:srgbClr val="79A029"/>
              </a:solidFill>
              <a:prstDash val="solid"/>
              <a:miter lim="800000"/>
              <a:headEnd len="sm" w="sm" type="none"/>
              <a:tailEnd len="sm" w="sm" type="none"/>
            </a:ln>
          </p:spPr>
        </p:sp>
        <p:sp>
          <p:nvSpPr>
            <p:cNvPr id="359" name="Shape 359"/>
            <p:cNvSpPr/>
            <p:nvPr/>
          </p:nvSpPr>
          <p:spPr>
            <a:xfrm>
              <a:off x="8863695" y="1153357"/>
              <a:ext cx="1370422" cy="766211"/>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txBox="1"/>
            <p:nvPr/>
          </p:nvSpPr>
          <p:spPr>
            <a:xfrm>
              <a:off x="8886137" y="1175799"/>
              <a:ext cx="1325538" cy="721327"/>
            </a:xfrm>
            <a:prstGeom prst="rect">
              <a:avLst/>
            </a:prstGeom>
            <a:noFill/>
            <a:ln>
              <a:noFill/>
            </a:ln>
          </p:spPr>
          <p:txBody>
            <a:bodyPr anchorCtr="0" anchor="t" bIns="17775" lIns="26650" spcFirstLastPara="1" rIns="26650" wrap="square" tIns="17775">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Papel del Estado</a:t>
              </a:r>
              <a:endParaRPr/>
            </a:p>
            <a:p>
              <a:pPr indent="-114300" lvl="1" marL="114300" marR="0" rtl="0" algn="l">
                <a:lnSpc>
                  <a:spcPct val="90000"/>
                </a:lnSpc>
                <a:spcBef>
                  <a:spcPts val="49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Más estado o más mercado</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367" name="Shape 367"/>
          <p:cNvGrpSpPr/>
          <p:nvPr/>
        </p:nvGrpSpPr>
        <p:grpSpPr>
          <a:xfrm>
            <a:off x="350410" y="566249"/>
            <a:ext cx="5562543" cy="2775147"/>
            <a:chOff x="55327" y="0"/>
            <a:chExt cx="5562543" cy="2775147"/>
          </a:xfrm>
        </p:grpSpPr>
        <p:sp>
          <p:nvSpPr>
            <p:cNvPr id="368" name="Shape 368"/>
            <p:cNvSpPr/>
            <p:nvPr/>
          </p:nvSpPr>
          <p:spPr>
            <a:xfrm rot="5400000">
              <a:off x="3515116" y="-1499826"/>
              <a:ext cx="534700"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txBox="1"/>
            <p:nvPr/>
          </p:nvSpPr>
          <p:spPr>
            <a:xfrm>
              <a:off x="1947062" y="94330"/>
              <a:ext cx="3644706" cy="482496"/>
            </a:xfrm>
            <a:prstGeom prst="rect">
              <a:avLst/>
            </a:prstGeom>
            <a:noFill/>
            <a:ln>
              <a:noFill/>
            </a:ln>
          </p:spPr>
          <p:txBody>
            <a:bodyPr anchorCtr="0" anchor="ctr" bIns="20950" lIns="41900" spcFirstLastPara="1" rIns="41900" wrap="square" tIns="20950">
              <a:noAutofit/>
            </a:bodyPr>
            <a:lstStyle/>
            <a:p>
              <a:pPr indent="-57150" lvl="1" marL="57150" marR="0" rtl="0" algn="l">
                <a:lnSpc>
                  <a:spcPct val="9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Provisiona bienes públicos: seguridad, orden, justicia</a:t>
              </a:r>
              <a:endParaRPr/>
            </a:p>
          </p:txBody>
        </p:sp>
        <p:sp>
          <p:nvSpPr>
            <p:cNvPr id="370" name="Shape 370"/>
            <p:cNvSpPr/>
            <p:nvPr/>
          </p:nvSpPr>
          <p:spPr>
            <a:xfrm>
              <a:off x="58961" y="0"/>
              <a:ext cx="1829294" cy="668375"/>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txBox="1"/>
            <p:nvPr/>
          </p:nvSpPr>
          <p:spPr>
            <a:xfrm>
              <a:off x="91588" y="32627"/>
              <a:ext cx="1764040" cy="603121"/>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Provisión</a:t>
              </a:r>
              <a:endParaRPr sz="1800">
                <a:solidFill>
                  <a:schemeClr val="dk1"/>
                </a:solidFill>
                <a:latin typeface="Calibri"/>
                <a:ea typeface="Calibri"/>
                <a:cs typeface="Calibri"/>
                <a:sym typeface="Calibri"/>
              </a:endParaRPr>
            </a:p>
          </p:txBody>
        </p:sp>
        <p:sp>
          <p:nvSpPr>
            <p:cNvPr id="372" name="Shape 372"/>
            <p:cNvSpPr/>
            <p:nvPr/>
          </p:nvSpPr>
          <p:spPr>
            <a:xfrm rot="5400000">
              <a:off x="3515116" y="-798032"/>
              <a:ext cx="534700"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Shape 373"/>
            <p:cNvSpPr txBox="1"/>
            <p:nvPr/>
          </p:nvSpPr>
          <p:spPr>
            <a:xfrm>
              <a:off x="1947062" y="796124"/>
              <a:ext cx="3644706" cy="482496"/>
            </a:xfrm>
            <a:prstGeom prst="rect">
              <a:avLst/>
            </a:prstGeom>
            <a:noFill/>
            <a:ln>
              <a:noFill/>
            </a:ln>
          </p:spPr>
          <p:txBody>
            <a:bodyPr anchorCtr="0" anchor="ctr" bIns="20950" lIns="41900" spcFirstLastPara="1" rIns="41900" wrap="square" tIns="20950">
              <a:noAutofit/>
            </a:bodyPr>
            <a:lstStyle/>
            <a:p>
              <a:pPr indent="-57150" lvl="1" marL="57150" marR="0" rtl="0" algn="l">
                <a:lnSpc>
                  <a:spcPct val="9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Se sustenta en el principio de igualdad social, regional, familiar, de género y personal</a:t>
              </a:r>
              <a:endParaRPr/>
            </a:p>
          </p:txBody>
        </p:sp>
        <p:sp>
          <p:nvSpPr>
            <p:cNvPr id="374" name="Shape 374"/>
            <p:cNvSpPr/>
            <p:nvPr/>
          </p:nvSpPr>
          <p:spPr>
            <a:xfrm>
              <a:off x="55327" y="701793"/>
              <a:ext cx="1829294" cy="668375"/>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txBox="1"/>
            <p:nvPr/>
          </p:nvSpPr>
          <p:spPr>
            <a:xfrm>
              <a:off x="87954" y="734420"/>
              <a:ext cx="1764040" cy="603121"/>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Redistribución</a:t>
              </a:r>
              <a:endParaRPr/>
            </a:p>
          </p:txBody>
        </p:sp>
        <p:sp>
          <p:nvSpPr>
            <p:cNvPr id="376" name="Shape 376"/>
            <p:cNvSpPr/>
            <p:nvPr/>
          </p:nvSpPr>
          <p:spPr>
            <a:xfrm rot="5400000">
              <a:off x="3515116" y="-96238"/>
              <a:ext cx="534700"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7" name="Shape 377"/>
            <p:cNvSpPr txBox="1"/>
            <p:nvPr/>
          </p:nvSpPr>
          <p:spPr>
            <a:xfrm>
              <a:off x="1947062" y="1497918"/>
              <a:ext cx="3644706" cy="482496"/>
            </a:xfrm>
            <a:prstGeom prst="rect">
              <a:avLst/>
            </a:prstGeom>
            <a:noFill/>
            <a:ln>
              <a:noFill/>
            </a:ln>
          </p:spPr>
          <p:txBody>
            <a:bodyPr anchorCtr="0" anchor="ctr" bIns="20950" lIns="41900" spcFirstLastPara="1" rIns="41900" wrap="square" tIns="20950">
              <a:noAutofit/>
            </a:bodyPr>
            <a:lstStyle/>
            <a:p>
              <a:pPr indent="-57150" lvl="1" marL="57150" marR="0" rtl="0" algn="l">
                <a:lnSpc>
                  <a:spcPct val="9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Favorece la generación de ingresos y la creación de riqueza de diferentes grupos de la población </a:t>
              </a:r>
              <a:endParaRPr/>
            </a:p>
          </p:txBody>
        </p:sp>
        <p:sp>
          <p:nvSpPr>
            <p:cNvPr id="378" name="Shape 378"/>
            <p:cNvSpPr/>
            <p:nvPr/>
          </p:nvSpPr>
          <p:spPr>
            <a:xfrm>
              <a:off x="55327" y="1404977"/>
              <a:ext cx="1829294" cy="668375"/>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Shape 379"/>
            <p:cNvSpPr txBox="1"/>
            <p:nvPr/>
          </p:nvSpPr>
          <p:spPr>
            <a:xfrm>
              <a:off x="87954" y="1437604"/>
              <a:ext cx="1764040" cy="603121"/>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Fomento</a:t>
              </a:r>
              <a:endParaRPr/>
            </a:p>
          </p:txBody>
        </p:sp>
        <p:sp>
          <p:nvSpPr>
            <p:cNvPr id="380" name="Shape 380"/>
            <p:cNvSpPr/>
            <p:nvPr/>
          </p:nvSpPr>
          <p:spPr>
            <a:xfrm rot="5400000">
              <a:off x="3515116" y="605555"/>
              <a:ext cx="534700" cy="3670808"/>
            </a:xfrm>
            <a:prstGeom prst="round2SameRect">
              <a:avLst>
                <a:gd fmla="val 16667" name="adj1"/>
                <a:gd fmla="val 0" name="adj2"/>
              </a:avLst>
            </a:prstGeom>
            <a:solidFill>
              <a:srgbClr val="DDECCC">
                <a:alpha val="89803"/>
              </a:srgbClr>
            </a:solidFill>
            <a:ln cap="flat" cmpd="sng" w="9525">
              <a:solidFill>
                <a:srgbClr val="DDEC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txBox="1"/>
            <p:nvPr/>
          </p:nvSpPr>
          <p:spPr>
            <a:xfrm>
              <a:off x="1947062" y="2199711"/>
              <a:ext cx="3644706" cy="482496"/>
            </a:xfrm>
            <a:prstGeom prst="rect">
              <a:avLst/>
            </a:prstGeom>
            <a:noFill/>
            <a:ln>
              <a:noFill/>
            </a:ln>
          </p:spPr>
          <p:txBody>
            <a:bodyPr anchorCtr="0" anchor="ctr" bIns="20950" lIns="41900" spcFirstLastPara="1" rIns="41900" wrap="square" tIns="20950">
              <a:noAutofit/>
            </a:bodyPr>
            <a:lstStyle/>
            <a:p>
              <a:pPr indent="-57150" lvl="1" marL="57150" marR="0" rtl="0" algn="l">
                <a:lnSpc>
                  <a:spcPct val="9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Contribuye al mantenimiento del equilibrio macroeconómico (empleo, precios, tasa de interés, tipo de cambio) y al crecimiento económico.</a:t>
              </a:r>
              <a:endParaRPr/>
            </a:p>
          </p:txBody>
        </p:sp>
        <p:sp>
          <p:nvSpPr>
            <p:cNvPr id="382" name="Shape 382"/>
            <p:cNvSpPr/>
            <p:nvPr/>
          </p:nvSpPr>
          <p:spPr>
            <a:xfrm>
              <a:off x="55327" y="2106772"/>
              <a:ext cx="1829294" cy="668375"/>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3" name="Shape 383"/>
            <p:cNvSpPr txBox="1"/>
            <p:nvPr/>
          </p:nvSpPr>
          <p:spPr>
            <a:xfrm>
              <a:off x="87954" y="2139399"/>
              <a:ext cx="1764040" cy="603121"/>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Estabilización</a:t>
              </a:r>
              <a:endParaRPr/>
            </a:p>
          </p:txBody>
        </p:sp>
      </p:grpSp>
      <p:pic>
        <p:nvPicPr>
          <p:cNvPr descr="Macintosh HD:Users:garciamagdalena:Desktop:Captura de pantalla 2013-10-27 a la(s) 17.07.15.png" id="384" name="Shape 384"/>
          <p:cNvPicPr preferRelativeResize="0"/>
          <p:nvPr/>
        </p:nvPicPr>
        <p:blipFill rotWithShape="1">
          <a:blip r:embed="rId3">
            <a:alphaModFix/>
          </a:blip>
          <a:srcRect b="0" l="0" r="0" t="0"/>
          <a:stretch/>
        </p:blipFill>
        <p:spPr>
          <a:xfrm>
            <a:off x="6216295" y="463184"/>
            <a:ext cx="5840811" cy="4295481"/>
          </a:xfrm>
          <a:prstGeom prst="rect">
            <a:avLst/>
          </a:prstGeom>
          <a:noFill/>
          <a:ln>
            <a:noFill/>
          </a:ln>
        </p:spPr>
      </p:pic>
      <p:sp>
        <p:nvSpPr>
          <p:cNvPr id="385" name="Shape 385"/>
          <p:cNvSpPr txBox="1"/>
          <p:nvPr/>
        </p:nvSpPr>
        <p:spPr>
          <a:xfrm>
            <a:off x="5972031" y="195206"/>
            <a:ext cx="5928879" cy="29903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262626"/>
              </a:buClr>
              <a:buSzPts val="1620"/>
              <a:buFont typeface="Calibri"/>
              <a:buNone/>
            </a:pPr>
            <a:r>
              <a:rPr b="1" lang="en-US" sz="1620">
                <a:solidFill>
                  <a:srgbClr val="262626"/>
                </a:solidFill>
                <a:latin typeface="Calibri"/>
                <a:ea typeface="Calibri"/>
                <a:cs typeface="Calibri"/>
                <a:sym typeface="Calibri"/>
              </a:rPr>
              <a:t>Fundamento pragmático: Gestión por resultados</a:t>
            </a:r>
            <a:endParaRPr/>
          </a:p>
        </p:txBody>
      </p:sp>
      <p:sp>
        <p:nvSpPr>
          <p:cNvPr id="386" name="Shape 386"/>
          <p:cNvSpPr txBox="1"/>
          <p:nvPr/>
        </p:nvSpPr>
        <p:spPr>
          <a:xfrm>
            <a:off x="79376" y="123193"/>
            <a:ext cx="5928879" cy="3710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1600"/>
              <a:buFont typeface="Calibri"/>
              <a:buNone/>
            </a:pPr>
            <a:r>
              <a:rPr b="1" lang="en-US" sz="1600">
                <a:solidFill>
                  <a:srgbClr val="262626"/>
                </a:solidFill>
                <a:latin typeface="Calibri"/>
                <a:ea typeface="Calibri"/>
                <a:cs typeface="Calibri"/>
                <a:sym typeface="Calibri"/>
              </a:rPr>
              <a:t>Fundamento ético: Funciones de la política fiscal</a:t>
            </a:r>
            <a:endParaRPr/>
          </a:p>
        </p:txBody>
      </p:sp>
      <p:sp>
        <p:nvSpPr>
          <p:cNvPr id="387" name="Shape 387"/>
          <p:cNvSpPr/>
          <p:nvPr/>
        </p:nvSpPr>
        <p:spPr>
          <a:xfrm>
            <a:off x="503123" y="3183297"/>
            <a:ext cx="5081383" cy="3442423"/>
          </a:xfrm>
          <a:prstGeom prst="horizontalScroll">
            <a:avLst>
              <a:gd fmla="val 12500" name="adj"/>
            </a:avLst>
          </a:prstGeom>
          <a:solidFill>
            <a:srgbClr val="DEF1D1"/>
          </a:solidFill>
          <a:ln cap="flat" cmpd="sng" w="9525">
            <a:solidFill>
              <a:srgbClr val="98480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Narrow"/>
                <a:ea typeface="Arial Narrow"/>
                <a:cs typeface="Arial Narrow"/>
                <a:sym typeface="Arial Narrow"/>
              </a:rPr>
              <a:t>,</a:t>
            </a:r>
            <a:endParaRPr/>
          </a:p>
        </p:txBody>
      </p:sp>
      <p:sp>
        <p:nvSpPr>
          <p:cNvPr id="388" name="Shape 388"/>
          <p:cNvSpPr/>
          <p:nvPr/>
        </p:nvSpPr>
        <p:spPr>
          <a:xfrm>
            <a:off x="927970" y="3893340"/>
            <a:ext cx="4587897" cy="2007857"/>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US" sz="1800">
                <a:solidFill>
                  <a:schemeClr val="dk1"/>
                </a:solidFill>
                <a:latin typeface="Calibri"/>
                <a:ea typeface="Calibri"/>
                <a:cs typeface="Calibri"/>
                <a:sym typeface="Calibri"/>
              </a:rPr>
              <a:t>Fundamento ideológico: el papel del estado</a:t>
            </a:r>
            <a:endParaRPr sz="1800">
              <a:solidFill>
                <a:srgbClr val="000000"/>
              </a:solidFill>
              <a:latin typeface="Calibri"/>
              <a:ea typeface="Calibri"/>
              <a:cs typeface="Calibri"/>
              <a:sym typeface="Calibri"/>
            </a:endParaRPr>
          </a:p>
          <a:p>
            <a:pPr indent="0" lvl="0" marL="0" marR="0" rtl="0" algn="ctr">
              <a:lnSpc>
                <a:spcPct val="110000"/>
              </a:lnSpc>
              <a:spcBef>
                <a:spcPts val="400"/>
              </a:spcBef>
              <a:spcAft>
                <a:spcPts val="0"/>
              </a:spcAft>
              <a:buNone/>
            </a:pPr>
            <a:r>
              <a:rPr lang="en-US" sz="1800">
                <a:solidFill>
                  <a:srgbClr val="000000"/>
                </a:solidFill>
                <a:latin typeface="Calibri"/>
                <a:ea typeface="Calibri"/>
                <a:cs typeface="Calibri"/>
                <a:sym typeface="Calibri"/>
              </a:rPr>
              <a:t>¿Qué dicen las Constitución respecto del papel del estado en el marco de los derechos humanos?</a:t>
            </a:r>
            <a:endParaRPr/>
          </a:p>
          <a:p>
            <a:pPr indent="0" lvl="0" marL="0" marR="0" rtl="0" algn="ctr">
              <a:lnSpc>
                <a:spcPct val="110000"/>
              </a:lnSpc>
              <a:spcBef>
                <a:spcPts val="400"/>
              </a:spcBef>
              <a:spcAft>
                <a:spcPts val="0"/>
              </a:spcAft>
              <a:buNone/>
            </a:pPr>
            <a:r>
              <a:rPr lang="en-US" sz="1800">
                <a:solidFill>
                  <a:srgbClr val="000000"/>
                </a:solidFill>
                <a:latin typeface="Calibri"/>
                <a:ea typeface="Calibri"/>
                <a:cs typeface="Calibri"/>
                <a:sym typeface="Calibri"/>
              </a:rPr>
              <a:t>Salvo Estados Unidos, todos los países en Naciones Unidas están adheridos a la CEDAW.</a:t>
            </a:r>
            <a:endParaRPr/>
          </a:p>
        </p:txBody>
      </p:sp>
      <p:grpSp>
        <p:nvGrpSpPr>
          <p:cNvPr id="389" name="Shape 389"/>
          <p:cNvGrpSpPr/>
          <p:nvPr/>
        </p:nvGrpSpPr>
        <p:grpSpPr>
          <a:xfrm>
            <a:off x="6050934" y="4750516"/>
            <a:ext cx="5593384" cy="1852552"/>
            <a:chOff x="257084" y="0"/>
            <a:chExt cx="5593384" cy="1852552"/>
          </a:xfrm>
        </p:grpSpPr>
        <p:sp>
          <p:nvSpPr>
            <p:cNvPr id="390" name="Shape 390"/>
            <p:cNvSpPr/>
            <p:nvPr/>
          </p:nvSpPr>
          <p:spPr>
            <a:xfrm>
              <a:off x="458066" y="0"/>
              <a:ext cx="5191420" cy="1852552"/>
            </a:xfrm>
            <a:prstGeom prst="rightArrow">
              <a:avLst>
                <a:gd fmla="val 50000" name="adj1"/>
                <a:gd fmla="val 50000" name="adj2"/>
              </a:avLst>
            </a:prstGeom>
            <a:solidFill>
              <a:srgbClr val="DDE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Shape 391"/>
            <p:cNvSpPr/>
            <p:nvPr/>
          </p:nvSpPr>
          <p:spPr>
            <a:xfrm>
              <a:off x="257084" y="415634"/>
              <a:ext cx="2722211" cy="1021282"/>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Shape 392"/>
            <p:cNvSpPr txBox="1"/>
            <p:nvPr/>
          </p:nvSpPr>
          <p:spPr>
            <a:xfrm>
              <a:off x="306939" y="465489"/>
              <a:ext cx="2622501" cy="92157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El gasto público es una herramienta fundamental cuando se busca avanzar en la igualdad de poblaciones en desventaja. </a:t>
              </a:r>
              <a:endParaRPr/>
            </a:p>
          </p:txBody>
        </p:sp>
        <p:sp>
          <p:nvSpPr>
            <p:cNvPr id="393" name="Shape 393"/>
            <p:cNvSpPr/>
            <p:nvPr/>
          </p:nvSpPr>
          <p:spPr>
            <a:xfrm>
              <a:off x="3128257" y="439388"/>
              <a:ext cx="2722211" cy="973775"/>
            </a:xfrm>
            <a:prstGeom prst="roundRect">
              <a:avLst>
                <a:gd fmla="val 16667"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txBox="1"/>
            <p:nvPr/>
          </p:nvSpPr>
          <p:spPr>
            <a:xfrm>
              <a:off x="3175793" y="486924"/>
              <a:ext cx="2627139" cy="87870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Los gobiernos destinan los recursos a los temas prioritarios, si los recursos son exiguos, el tema no es prioritario.</a:t>
              </a:r>
              <a:endParaRPr/>
            </a:p>
          </p:txBody>
        </p:sp>
      </p:grpSp>
      <p:sp>
        <p:nvSpPr>
          <p:cNvPr id="395" name="Shape 395"/>
          <p:cNvSpPr txBox="1"/>
          <p:nvPr/>
        </p:nvSpPr>
        <p:spPr>
          <a:xfrm>
            <a:off x="7388539" y="4840523"/>
            <a:ext cx="3243432" cy="37224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2160"/>
              <a:buFont typeface="Calibri"/>
              <a:buNone/>
            </a:pPr>
            <a:r>
              <a:rPr b="1" lang="en-US" sz="2160">
                <a:solidFill>
                  <a:srgbClr val="000000"/>
                </a:solidFill>
                <a:latin typeface="Calibri"/>
                <a:ea typeface="Calibri"/>
                <a:cs typeface="Calibri"/>
                <a:sym typeface="Calibri"/>
              </a:rPr>
              <a:t>El presupuesto</a:t>
            </a:r>
            <a:endParaRPr/>
          </a:p>
        </p:txBody>
      </p:sp>
      <p:sp>
        <p:nvSpPr>
          <p:cNvPr id="396" name="Shape 396"/>
          <p:cNvSpPr/>
          <p:nvPr/>
        </p:nvSpPr>
        <p:spPr>
          <a:xfrm>
            <a:off x="2834106" y="6316748"/>
            <a:ext cx="5947015" cy="46742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¿Utiliza el gobierno en tu país la gestión por resultados?</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idx="12" type="sldNum"/>
          </p:nvPr>
        </p:nvSpPr>
        <p:spPr>
          <a:xfrm>
            <a:off x="9878156" y="6392883"/>
            <a:ext cx="1312025"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403" name="Shape 403"/>
          <p:cNvSpPr txBox="1"/>
          <p:nvPr>
            <p:ph idx="4294967295" type="title"/>
          </p:nvPr>
        </p:nvSpPr>
        <p:spPr>
          <a:xfrm>
            <a:off x="2077073" y="242344"/>
            <a:ext cx="8709409" cy="8896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160"/>
              <a:buFont typeface="Calibri"/>
              <a:buNone/>
            </a:pPr>
            <a:r>
              <a:rPr b="1" i="0" lang="en-US" sz="2160" u="none" cap="none" strike="noStrike">
                <a:solidFill>
                  <a:schemeClr val="dk1"/>
                </a:solidFill>
                <a:latin typeface="Calibri"/>
                <a:ea typeface="Calibri"/>
                <a:cs typeface="Calibri"/>
                <a:sym typeface="Calibri"/>
              </a:rPr>
              <a:t>En el ámbito del fundamento ideológico reconocemos movimiento pendular en los ciclos largos en la historia económica </a:t>
            </a:r>
            <a:br>
              <a:rPr b="1" i="0" lang="en-US" sz="2160" u="none" cap="none" strike="noStrike">
                <a:solidFill>
                  <a:schemeClr val="dk1"/>
                </a:solidFill>
                <a:latin typeface="Calibri"/>
                <a:ea typeface="Calibri"/>
                <a:cs typeface="Calibri"/>
                <a:sym typeface="Calibri"/>
              </a:rPr>
            </a:br>
            <a:r>
              <a:rPr b="1" i="0" lang="en-US" sz="2160" u="none" cap="none" strike="noStrike">
                <a:solidFill>
                  <a:schemeClr val="dk1"/>
                </a:solidFill>
                <a:latin typeface="Calibri"/>
                <a:ea typeface="Calibri"/>
                <a:cs typeface="Calibri"/>
                <a:sym typeface="Calibri"/>
              </a:rPr>
              <a:t>Más estado o más mercado</a:t>
            </a:r>
            <a:endParaRPr/>
          </a:p>
        </p:txBody>
      </p:sp>
      <p:grpSp>
        <p:nvGrpSpPr>
          <p:cNvPr id="404" name="Shape 404"/>
          <p:cNvGrpSpPr/>
          <p:nvPr/>
        </p:nvGrpSpPr>
        <p:grpSpPr>
          <a:xfrm>
            <a:off x="2289651" y="1102058"/>
            <a:ext cx="8895426" cy="4418803"/>
            <a:chOff x="14870" y="-695439"/>
            <a:chExt cx="8895426" cy="4418803"/>
          </a:xfrm>
        </p:grpSpPr>
        <p:sp>
          <p:nvSpPr>
            <p:cNvPr id="405" name="Shape 405"/>
            <p:cNvSpPr/>
            <p:nvPr/>
          </p:nvSpPr>
          <p:spPr>
            <a:xfrm>
              <a:off x="14870" y="327124"/>
              <a:ext cx="1707577" cy="2333723"/>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Shape 406"/>
            <p:cNvSpPr txBox="1"/>
            <p:nvPr/>
          </p:nvSpPr>
          <p:spPr>
            <a:xfrm>
              <a:off x="64883" y="377137"/>
              <a:ext cx="1607551" cy="1733613"/>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10000"/>
                </a:lnSpc>
                <a:spcBef>
                  <a:spcPts val="0"/>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Estado proteccionista para fortalecer al príncipe. </a:t>
              </a:r>
              <a:endParaRPr b="0" i="0" sz="1250" u="none" cap="none" strike="noStrike">
                <a:solidFill>
                  <a:schemeClr val="dk1"/>
                </a:solidFill>
                <a:latin typeface="Arial Narrow"/>
                <a:ea typeface="Arial Narrow"/>
                <a:cs typeface="Arial Narrow"/>
                <a:sym typeface="Arial Narrow"/>
              </a:endParaRPr>
            </a:p>
            <a:p>
              <a:pPr indent="-114300" lvl="1" marL="114300" marR="0" rtl="0" algn="l">
                <a:lnSpc>
                  <a:spcPct val="11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Etapa de formación de los </a:t>
              </a:r>
              <a:r>
                <a:rPr b="0" i="0" lang="en-US" sz="1250" u="sng" cap="none" strike="noStrike">
                  <a:solidFill>
                    <a:schemeClr val="dk1"/>
                  </a:solidFill>
                  <a:latin typeface="Arial Narrow"/>
                  <a:ea typeface="Arial Narrow"/>
                  <a:cs typeface="Arial Narrow"/>
                  <a:sym typeface="Arial Narrow"/>
                </a:rPr>
                <a:t>Estados-Nacionales</a:t>
              </a:r>
              <a:r>
                <a:rPr b="0" i="0" lang="en-US" sz="1250" u="none" cap="none" strike="noStrike">
                  <a:solidFill>
                    <a:schemeClr val="dk1"/>
                  </a:solidFill>
                  <a:latin typeface="Arial Narrow"/>
                  <a:ea typeface="Arial Narrow"/>
                  <a:cs typeface="Arial Narrow"/>
                  <a:sym typeface="Arial Narrow"/>
                </a:rPr>
                <a:t>.</a:t>
              </a:r>
              <a:endParaRPr b="0" i="0" sz="1250" u="none" cap="none" strike="noStrike">
                <a:solidFill>
                  <a:schemeClr val="dk1"/>
                </a:solidFill>
                <a:latin typeface="Arial Narrow"/>
                <a:ea typeface="Arial Narrow"/>
                <a:cs typeface="Arial Narrow"/>
                <a:sym typeface="Arial Narrow"/>
              </a:endParaRPr>
            </a:p>
          </p:txBody>
        </p:sp>
        <p:sp>
          <p:nvSpPr>
            <p:cNvPr id="407" name="Shape 407"/>
            <p:cNvSpPr/>
            <p:nvPr/>
          </p:nvSpPr>
          <p:spPr>
            <a:xfrm rot="459813">
              <a:off x="950844" y="1394019"/>
              <a:ext cx="2192920" cy="2192920"/>
            </a:xfrm>
            <a:custGeom>
              <a:pathLst>
                <a:path extrusionOk="0" h="120000" w="120000">
                  <a:moveTo>
                    <a:pt x="14843" y="95436"/>
                  </a:moveTo>
                  <a:lnTo>
                    <a:pt x="17908" y="93031"/>
                  </a:lnTo>
                  <a:lnTo>
                    <a:pt x="17908" y="93031"/>
                  </a:lnTo>
                  <a:cubicBezTo>
                    <a:pt x="29082" y="107271"/>
                    <a:pt x="46699" y="114895"/>
                    <a:pt x="64729" y="113296"/>
                  </a:cubicBezTo>
                  <a:cubicBezTo>
                    <a:pt x="82759" y="111696"/>
                    <a:pt x="98758" y="101089"/>
                    <a:pt x="107250" y="85104"/>
                  </a:cubicBezTo>
                  <a:lnTo>
                    <a:pt x="104838" y="84175"/>
                  </a:lnTo>
                  <a:lnTo>
                    <a:pt x="111749" y="79928"/>
                  </a:lnTo>
                  <a:lnTo>
                    <a:pt x="113324" y="87443"/>
                  </a:lnTo>
                  <a:lnTo>
                    <a:pt x="110911" y="86513"/>
                  </a:lnTo>
                  <a:lnTo>
                    <a:pt x="110911" y="86513"/>
                  </a:lnTo>
                  <a:cubicBezTo>
                    <a:pt x="101903" y="103811"/>
                    <a:pt x="84728" y="115352"/>
                    <a:pt x="65309" y="117155"/>
                  </a:cubicBezTo>
                  <a:cubicBezTo>
                    <a:pt x="45889" y="118959"/>
                    <a:pt x="26883" y="110779"/>
                    <a:pt x="14843" y="95436"/>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nvSpPr>
          <p:spPr>
            <a:xfrm>
              <a:off x="394324" y="2013349"/>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txBox="1"/>
            <p:nvPr/>
          </p:nvSpPr>
          <p:spPr>
            <a:xfrm>
              <a:off x="419597" y="2038622"/>
              <a:ext cx="1467300" cy="81234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chemeClr val="dk1"/>
                </a:buClr>
                <a:buSzPts val="1100"/>
                <a:buFont typeface="Arial Narrow"/>
                <a:buNone/>
              </a:pPr>
              <a:r>
                <a:rPr b="1" lang="en-US" sz="1100">
                  <a:solidFill>
                    <a:schemeClr val="dk1"/>
                  </a:solidFill>
                  <a:latin typeface="Arial Narrow"/>
                  <a:ea typeface="Arial Narrow"/>
                  <a:cs typeface="Arial Narrow"/>
                  <a:sym typeface="Arial Narrow"/>
                </a:rPr>
                <a:t>MERCANTILISMO </a:t>
              </a:r>
              <a:r>
                <a:rPr lang="en-US" sz="1100">
                  <a:solidFill>
                    <a:schemeClr val="dk1"/>
                  </a:solidFill>
                  <a:latin typeface="Arial Narrow"/>
                  <a:ea typeface="Arial Narrow"/>
                  <a:cs typeface="Arial Narrow"/>
                  <a:sym typeface="Arial Narrow"/>
                </a:rPr>
                <a:t>(siglo XV a siglo XVIII)</a:t>
              </a:r>
              <a:endParaRPr sz="1100">
                <a:solidFill>
                  <a:schemeClr val="dk1"/>
                </a:solidFill>
                <a:latin typeface="Arial Narrow"/>
                <a:ea typeface="Arial Narrow"/>
                <a:cs typeface="Arial Narrow"/>
                <a:sym typeface="Arial Narrow"/>
              </a:endParaRPr>
            </a:p>
          </p:txBody>
        </p:sp>
        <p:sp>
          <p:nvSpPr>
            <p:cNvPr id="410" name="Shape 410"/>
            <p:cNvSpPr/>
            <p:nvPr/>
          </p:nvSpPr>
          <p:spPr>
            <a:xfrm>
              <a:off x="2265313" y="328018"/>
              <a:ext cx="2022027" cy="2542348"/>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1" name="Shape 411"/>
            <p:cNvSpPr txBox="1"/>
            <p:nvPr/>
          </p:nvSpPr>
          <p:spPr>
            <a:xfrm>
              <a:off x="2323820" y="931314"/>
              <a:ext cx="1905013" cy="1880545"/>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90000"/>
                </a:lnSpc>
                <a:spcBef>
                  <a:spcPts val="0"/>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Adam Smith el laissez-faire</a:t>
              </a:r>
              <a:endParaRPr/>
            </a:p>
            <a:p>
              <a:pPr indent="-114300" lvl="1" marL="114300" marR="0" rtl="0" algn="l">
                <a:lnSpc>
                  <a:spcPct val="9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Las tareas del gobierno son proteger la vida  y la propiedad de la personas.</a:t>
              </a:r>
              <a:endParaRPr b="0" i="0" sz="1250" u="none" cap="none" strike="noStrike">
                <a:solidFill>
                  <a:schemeClr val="dk1"/>
                </a:solidFill>
                <a:latin typeface="Arial Narrow"/>
                <a:ea typeface="Arial Narrow"/>
                <a:cs typeface="Arial Narrow"/>
                <a:sym typeface="Arial Narrow"/>
              </a:endParaRPr>
            </a:p>
            <a:p>
              <a:pPr indent="-114300" lvl="1" marL="114300" marR="0" rtl="0" algn="l">
                <a:lnSpc>
                  <a:spcPct val="10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Gobierno administrador, que favorece el desarrollo de un grupo económico.  </a:t>
              </a:r>
              <a:endParaRPr b="0" i="0" sz="1250" u="none" cap="none" strike="noStrike">
                <a:solidFill>
                  <a:schemeClr val="dk1"/>
                </a:solidFill>
                <a:latin typeface="Arial Narrow"/>
                <a:ea typeface="Arial Narrow"/>
                <a:cs typeface="Arial Narrow"/>
                <a:sym typeface="Arial Narrow"/>
              </a:endParaRPr>
            </a:p>
          </p:txBody>
        </p:sp>
        <p:sp>
          <p:nvSpPr>
            <p:cNvPr id="412" name="Shape 412"/>
            <p:cNvSpPr/>
            <p:nvPr/>
          </p:nvSpPr>
          <p:spPr>
            <a:xfrm rot="-364950">
              <a:off x="3146048" y="-573915"/>
              <a:ext cx="2422460" cy="2422460"/>
            </a:xfrm>
            <a:custGeom>
              <a:pathLst>
                <a:path extrusionOk="0" h="120000" w="120000">
                  <a:moveTo>
                    <a:pt x="18310" y="20185"/>
                  </a:moveTo>
                  <a:lnTo>
                    <a:pt x="18310" y="20185"/>
                  </a:lnTo>
                  <a:cubicBezTo>
                    <a:pt x="31916" y="5938"/>
                    <a:pt x="51855" y="-374"/>
                    <a:pt x="71181" y="3447"/>
                  </a:cubicBezTo>
                  <a:cubicBezTo>
                    <a:pt x="90506" y="7267"/>
                    <a:pt x="106543" y="20692"/>
                    <a:pt x="113704" y="39044"/>
                  </a:cubicBezTo>
                  <a:lnTo>
                    <a:pt x="115962" y="38418"/>
                  </a:lnTo>
                  <a:lnTo>
                    <a:pt x="113851" y="45065"/>
                  </a:lnTo>
                  <a:lnTo>
                    <a:pt x="108029" y="40618"/>
                  </a:lnTo>
                  <a:lnTo>
                    <a:pt x="110286" y="39992"/>
                  </a:lnTo>
                  <a:lnTo>
                    <a:pt x="110286" y="39992"/>
                  </a:lnTo>
                  <a:cubicBezTo>
                    <a:pt x="103472" y="22868"/>
                    <a:pt x="88412" y="10388"/>
                    <a:pt x="70320" y="6873"/>
                  </a:cubicBezTo>
                  <a:cubicBezTo>
                    <a:pt x="52228" y="3359"/>
                    <a:pt x="33591" y="9293"/>
                    <a:pt x="20862" y="22621"/>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p:nvPr/>
          </p:nvSpPr>
          <p:spPr>
            <a:xfrm>
              <a:off x="2778214" y="0"/>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4" name="Shape 414"/>
            <p:cNvSpPr txBox="1"/>
            <p:nvPr/>
          </p:nvSpPr>
          <p:spPr>
            <a:xfrm>
              <a:off x="2803487" y="25273"/>
              <a:ext cx="1467300" cy="81234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chemeClr val="dk1"/>
                </a:buClr>
                <a:buSzPts val="1100"/>
                <a:buFont typeface="Arial Narrow"/>
                <a:buNone/>
              </a:pPr>
              <a:r>
                <a:rPr b="1" lang="en-US" sz="1100">
                  <a:solidFill>
                    <a:schemeClr val="dk1"/>
                  </a:solidFill>
                  <a:latin typeface="Arial Narrow"/>
                  <a:ea typeface="Arial Narrow"/>
                  <a:cs typeface="Arial Narrow"/>
                  <a:sym typeface="Arial Narrow"/>
                </a:rPr>
                <a:t>LIBERALISMO ECONÓMICO </a:t>
              </a:r>
              <a:r>
                <a:rPr lang="en-US" sz="1100">
                  <a:solidFill>
                    <a:schemeClr val="dk1"/>
                  </a:solidFill>
                  <a:latin typeface="Arial Narrow"/>
                  <a:ea typeface="Arial Narrow"/>
                  <a:cs typeface="Arial Narrow"/>
                  <a:sym typeface="Arial Narrow"/>
                </a:rPr>
                <a:t>(siglo XVIII a años treinta del siglo XX)</a:t>
              </a:r>
              <a:endParaRPr sz="1100">
                <a:solidFill>
                  <a:schemeClr val="dk1"/>
                </a:solidFill>
                <a:latin typeface="Arial Narrow"/>
                <a:ea typeface="Arial Narrow"/>
                <a:cs typeface="Arial Narrow"/>
                <a:sym typeface="Arial Narrow"/>
              </a:endParaRPr>
            </a:p>
          </p:txBody>
        </p:sp>
        <p:sp>
          <p:nvSpPr>
            <p:cNvPr id="415" name="Shape 415"/>
            <p:cNvSpPr/>
            <p:nvPr/>
          </p:nvSpPr>
          <p:spPr>
            <a:xfrm>
              <a:off x="4635176" y="242902"/>
              <a:ext cx="1990352" cy="2502167"/>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6" name="Shape 416"/>
            <p:cNvSpPr txBox="1"/>
            <p:nvPr/>
          </p:nvSpPr>
          <p:spPr>
            <a:xfrm>
              <a:off x="4692758" y="300484"/>
              <a:ext cx="1875188" cy="1850824"/>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00000"/>
                </a:lnSpc>
                <a:spcBef>
                  <a:spcPts val="0"/>
                </a:spcBef>
                <a:spcAft>
                  <a:spcPts val="0"/>
                </a:spcAft>
                <a:buClr>
                  <a:schemeClr val="dk1"/>
                </a:buClr>
                <a:buSzPts val="1200"/>
                <a:buFont typeface="Arial Narrow"/>
                <a:buChar char="•"/>
              </a:pPr>
              <a:r>
                <a:rPr b="0" i="0" lang="en-US" sz="1200" u="sng" cap="none" strike="noStrike">
                  <a:solidFill>
                    <a:schemeClr val="dk1"/>
                  </a:solidFill>
                  <a:latin typeface="Arial Narrow"/>
                  <a:ea typeface="Arial Narrow"/>
                  <a:cs typeface="Arial Narrow"/>
                  <a:sym typeface="Arial Narrow"/>
                </a:rPr>
                <a:t>Estado de bienestar</a:t>
              </a:r>
              <a:r>
                <a:rPr b="0" i="0" lang="en-US" sz="1200" u="none" cap="none" strike="noStrike">
                  <a:solidFill>
                    <a:schemeClr val="dk1"/>
                  </a:solidFill>
                  <a:latin typeface="Arial Narrow"/>
                  <a:ea typeface="Arial Narrow"/>
                  <a:cs typeface="Arial Narrow"/>
                  <a:sym typeface="Arial Narrow"/>
                </a:rPr>
                <a:t>: un Estado fuerte capaz de regular y lograr, mediante la política fiscal, el pleno empleo de la economía. </a:t>
              </a:r>
              <a:endParaRPr b="0" i="0" sz="1200" u="none" cap="none" strike="noStrike">
                <a:solidFill>
                  <a:schemeClr val="dk1"/>
                </a:solidFill>
                <a:latin typeface="Arial Narrow"/>
                <a:ea typeface="Arial Narrow"/>
                <a:cs typeface="Arial Narrow"/>
                <a:sym typeface="Arial Narrow"/>
              </a:endParaRPr>
            </a:p>
            <a:p>
              <a:pPr indent="-114300" lvl="1" marL="114300" marR="0" rtl="0" algn="l">
                <a:lnSpc>
                  <a:spcPct val="100000"/>
                </a:lnSpc>
                <a:spcBef>
                  <a:spcPts val="180"/>
                </a:spcBef>
                <a:spcAft>
                  <a:spcPts val="0"/>
                </a:spcAft>
                <a:buClr>
                  <a:schemeClr val="dk1"/>
                </a:buClr>
                <a:buSzPts val="1200"/>
                <a:buFont typeface="Arial Narrow"/>
                <a:buChar char="•"/>
              </a:pPr>
              <a:r>
                <a:rPr b="0" i="0" lang="en-US" sz="1200" u="none" cap="none" strike="noStrike">
                  <a:solidFill>
                    <a:schemeClr val="dk1"/>
                  </a:solidFill>
                  <a:latin typeface="Arial Narrow"/>
                  <a:ea typeface="Arial Narrow"/>
                  <a:cs typeface="Arial Narrow"/>
                  <a:sym typeface="Arial Narrow"/>
                </a:rPr>
                <a:t>Su adopción se generaliza en el mundo occidental al término de la II WW – Plan Marshall</a:t>
              </a:r>
              <a:endParaRPr b="0" i="0" sz="1200" u="none" cap="none" strike="noStrike">
                <a:solidFill>
                  <a:schemeClr val="dk1"/>
                </a:solidFill>
                <a:latin typeface="Arial Narrow"/>
                <a:ea typeface="Arial Narrow"/>
                <a:cs typeface="Arial Narrow"/>
                <a:sym typeface="Arial Narrow"/>
              </a:endParaRPr>
            </a:p>
          </p:txBody>
        </p:sp>
        <p:sp>
          <p:nvSpPr>
            <p:cNvPr id="417" name="Shape 417"/>
            <p:cNvSpPr/>
            <p:nvPr/>
          </p:nvSpPr>
          <p:spPr>
            <a:xfrm>
              <a:off x="5520590" y="1341876"/>
              <a:ext cx="2071557" cy="2071557"/>
            </a:xfrm>
            <a:custGeom>
              <a:pathLst>
                <a:path extrusionOk="0" h="120000" w="120000">
                  <a:moveTo>
                    <a:pt x="21694" y="102546"/>
                  </a:moveTo>
                  <a:lnTo>
                    <a:pt x="24455" y="99480"/>
                  </a:lnTo>
                  <a:cubicBezTo>
                    <a:pt x="37755" y="111455"/>
                    <a:pt x="56192" y="115928"/>
                    <a:pt x="73501" y="111380"/>
                  </a:cubicBezTo>
                  <a:cubicBezTo>
                    <a:pt x="90810" y="106831"/>
                    <a:pt x="104666" y="93873"/>
                    <a:pt x="110362" y="76907"/>
                  </a:cubicBezTo>
                  <a:lnTo>
                    <a:pt x="107680" y="76376"/>
                  </a:lnTo>
                  <a:lnTo>
                    <a:pt x="114139" y="70702"/>
                  </a:lnTo>
                  <a:lnTo>
                    <a:pt x="117124" y="78243"/>
                  </a:lnTo>
                  <a:lnTo>
                    <a:pt x="114441" y="77713"/>
                  </a:lnTo>
                  <a:lnTo>
                    <a:pt x="114441" y="77713"/>
                  </a:lnTo>
                  <a:cubicBezTo>
                    <a:pt x="108444" y="96143"/>
                    <a:pt x="93529" y="110289"/>
                    <a:pt x="74807" y="115302"/>
                  </a:cubicBezTo>
                  <a:cubicBezTo>
                    <a:pt x="56085" y="120314"/>
                    <a:pt x="36098" y="115515"/>
                    <a:pt x="21694" y="102546"/>
                  </a:cubicBezTo>
                  <a:close/>
                </a:path>
              </a:pathLst>
            </a:cu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8" name="Shape 418"/>
            <p:cNvSpPr/>
            <p:nvPr/>
          </p:nvSpPr>
          <p:spPr>
            <a:xfrm>
              <a:off x="5156026" y="2230608"/>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txBox="1"/>
            <p:nvPr/>
          </p:nvSpPr>
          <p:spPr>
            <a:xfrm>
              <a:off x="5181299" y="2255881"/>
              <a:ext cx="1467300" cy="81234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chemeClr val="dk1"/>
                </a:buClr>
                <a:buSzPts val="1100"/>
                <a:buFont typeface="Arial Narrow"/>
                <a:buNone/>
              </a:pPr>
              <a:r>
                <a:rPr b="1" lang="en-US" sz="1100">
                  <a:solidFill>
                    <a:schemeClr val="dk1"/>
                  </a:solidFill>
                  <a:latin typeface="Arial Narrow"/>
                  <a:ea typeface="Arial Narrow"/>
                  <a:cs typeface="Arial Narrow"/>
                  <a:sym typeface="Arial Narrow"/>
                </a:rPr>
                <a:t>KEYNESIANISMO</a:t>
              </a:r>
              <a:r>
                <a:rPr lang="en-US" sz="1100">
                  <a:solidFill>
                    <a:schemeClr val="dk1"/>
                  </a:solidFill>
                  <a:latin typeface="Arial Narrow"/>
                  <a:ea typeface="Arial Narrow"/>
                  <a:cs typeface="Arial Narrow"/>
                  <a:sym typeface="Arial Narrow"/>
                </a:rPr>
                <a:t> (años treinta a setenta del siglo XX)</a:t>
              </a:r>
              <a:endParaRPr sz="1100">
                <a:solidFill>
                  <a:schemeClr val="dk1"/>
                </a:solidFill>
                <a:latin typeface="Arial Narrow"/>
                <a:ea typeface="Arial Narrow"/>
                <a:cs typeface="Arial Narrow"/>
                <a:sym typeface="Arial Narrow"/>
              </a:endParaRPr>
            </a:p>
          </p:txBody>
        </p:sp>
        <p:sp>
          <p:nvSpPr>
            <p:cNvPr id="420" name="Shape 420"/>
            <p:cNvSpPr/>
            <p:nvPr/>
          </p:nvSpPr>
          <p:spPr>
            <a:xfrm>
              <a:off x="7012988" y="549942"/>
              <a:ext cx="1707577" cy="2013412"/>
            </a:xfrm>
            <a:prstGeom prst="roundRect">
              <a:avLst>
                <a:gd fmla="val 10000" name="adj"/>
              </a:avLst>
            </a:prstGeom>
            <a:solidFill>
              <a:schemeClr val="lt1">
                <a:alpha val="89803"/>
              </a:scheme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txBox="1"/>
            <p:nvPr/>
          </p:nvSpPr>
          <p:spPr>
            <a:xfrm>
              <a:off x="7059322" y="1027721"/>
              <a:ext cx="1614909" cy="1489298"/>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100000"/>
                </a:lnSpc>
                <a:spcBef>
                  <a:spcPts val="0"/>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Gobierno que favorece el desarrollo de un grupo económico.</a:t>
              </a:r>
              <a:endParaRPr b="0" i="0" sz="1250" u="none" cap="none" strike="noStrike">
                <a:solidFill>
                  <a:schemeClr val="dk1"/>
                </a:solidFill>
                <a:latin typeface="Arial Narrow"/>
                <a:ea typeface="Arial Narrow"/>
                <a:cs typeface="Arial Narrow"/>
                <a:sym typeface="Arial Narrow"/>
              </a:endParaRPr>
            </a:p>
            <a:p>
              <a:pPr indent="-114300" lvl="1" marL="114300" marR="0" rtl="0" algn="l">
                <a:lnSpc>
                  <a:spcPct val="100000"/>
                </a:lnSpc>
                <a:spcBef>
                  <a:spcPts val="188"/>
                </a:spcBef>
                <a:spcAft>
                  <a:spcPts val="0"/>
                </a:spcAft>
                <a:buClr>
                  <a:schemeClr val="dk1"/>
                </a:buClr>
                <a:buSzPts val="1250"/>
                <a:buFont typeface="Arial Narrow"/>
                <a:buChar char="•"/>
              </a:pPr>
              <a:r>
                <a:rPr b="0" i="0" lang="en-US" sz="1250" u="none" cap="none" strike="noStrike">
                  <a:solidFill>
                    <a:schemeClr val="dk1"/>
                  </a:solidFill>
                  <a:latin typeface="Arial Narrow"/>
                  <a:ea typeface="Arial Narrow"/>
                  <a:cs typeface="Arial Narrow"/>
                  <a:sym typeface="Arial Narrow"/>
                </a:rPr>
                <a:t>Adopta políticas de ajuste estructural. </a:t>
              </a:r>
              <a:endParaRPr b="0" i="0" sz="1250" u="none" cap="none" strike="noStrike">
                <a:solidFill>
                  <a:schemeClr val="dk1"/>
                </a:solidFill>
                <a:latin typeface="Arial Narrow"/>
                <a:ea typeface="Arial Narrow"/>
                <a:cs typeface="Arial Narrow"/>
                <a:sym typeface="Arial Narrow"/>
              </a:endParaRPr>
            </a:p>
          </p:txBody>
        </p:sp>
        <p:sp>
          <p:nvSpPr>
            <p:cNvPr id="422" name="Shape 422"/>
            <p:cNvSpPr/>
            <p:nvPr/>
          </p:nvSpPr>
          <p:spPr>
            <a:xfrm>
              <a:off x="7392450" y="0"/>
              <a:ext cx="1517846" cy="862891"/>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txBox="1"/>
            <p:nvPr/>
          </p:nvSpPr>
          <p:spPr>
            <a:xfrm>
              <a:off x="7417723" y="25273"/>
              <a:ext cx="1467300" cy="812345"/>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chemeClr val="dk1"/>
                </a:buClr>
                <a:buSzPts val="1100"/>
                <a:buFont typeface="Arial Narrow"/>
                <a:buNone/>
              </a:pPr>
              <a:r>
                <a:rPr lang="en-US" sz="1100">
                  <a:solidFill>
                    <a:schemeClr val="dk1"/>
                  </a:solidFill>
                  <a:latin typeface="Arial Narrow"/>
                  <a:ea typeface="Arial Narrow"/>
                  <a:cs typeface="Arial Narrow"/>
                  <a:sym typeface="Arial Narrow"/>
                </a:rPr>
                <a:t>N</a:t>
              </a:r>
              <a:r>
                <a:rPr b="1" lang="en-US" sz="1100">
                  <a:solidFill>
                    <a:schemeClr val="dk1"/>
                  </a:solidFill>
                  <a:latin typeface="Arial Narrow"/>
                  <a:ea typeface="Arial Narrow"/>
                  <a:cs typeface="Arial Narrow"/>
                  <a:sym typeface="Arial Narrow"/>
                </a:rPr>
                <a:t>EOLIBERALISMO </a:t>
              </a:r>
              <a:r>
                <a:rPr lang="en-US" sz="1100">
                  <a:solidFill>
                    <a:schemeClr val="dk1"/>
                  </a:solidFill>
                  <a:latin typeface="Arial Narrow"/>
                  <a:ea typeface="Arial Narrow"/>
                  <a:cs typeface="Arial Narrow"/>
                  <a:sym typeface="Arial Narrow"/>
                </a:rPr>
                <a:t>Influencia a partir de finales de los años setenta del siglo pasado a la fecha</a:t>
              </a:r>
              <a:endParaRPr sz="1100">
                <a:solidFill>
                  <a:schemeClr val="dk1"/>
                </a:solidFill>
                <a:latin typeface="Arial Narrow"/>
                <a:ea typeface="Arial Narrow"/>
                <a:cs typeface="Arial Narrow"/>
                <a:sym typeface="Arial Narrow"/>
              </a:endParaRPr>
            </a:p>
          </p:txBody>
        </p:sp>
      </p:grpSp>
      <p:sp>
        <p:nvSpPr>
          <p:cNvPr id="424" name="Shape 424"/>
          <p:cNvSpPr txBox="1"/>
          <p:nvPr/>
        </p:nvSpPr>
        <p:spPr>
          <a:xfrm>
            <a:off x="1103613" y="4652093"/>
            <a:ext cx="809625" cy="546100"/>
          </a:xfrm>
          <a:prstGeom prst="rect">
            <a:avLst/>
          </a:prstGeom>
          <a:noFill/>
          <a:ln cap="flat" cmpd="sng" w="25400">
            <a:solidFill>
              <a:schemeClr val="accent1"/>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Arial Narrow"/>
                <a:ea typeface="Arial Narrow"/>
                <a:cs typeface="Arial Narrow"/>
                <a:sym typeface="Arial Narrow"/>
              </a:rPr>
              <a:t>Mas Estado</a:t>
            </a:r>
            <a:endParaRPr sz="1200">
              <a:solidFill>
                <a:schemeClr val="dk1"/>
              </a:solidFill>
              <a:latin typeface="Arial Narrow"/>
              <a:ea typeface="Arial Narrow"/>
              <a:cs typeface="Arial Narrow"/>
              <a:sym typeface="Arial Narrow"/>
            </a:endParaRPr>
          </a:p>
        </p:txBody>
      </p:sp>
      <p:sp>
        <p:nvSpPr>
          <p:cNvPr id="425" name="Shape 425"/>
          <p:cNvSpPr txBox="1"/>
          <p:nvPr/>
        </p:nvSpPr>
        <p:spPr>
          <a:xfrm>
            <a:off x="1033479" y="1462348"/>
            <a:ext cx="879475" cy="549275"/>
          </a:xfrm>
          <a:prstGeom prst="rect">
            <a:avLst/>
          </a:prstGeom>
          <a:noFill/>
          <a:ln cap="flat" cmpd="sng" w="25400">
            <a:solidFill>
              <a:schemeClr val="accent1"/>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200">
                <a:solidFill>
                  <a:schemeClr val="dk1"/>
                </a:solidFill>
                <a:latin typeface="Arial Narrow"/>
                <a:ea typeface="Arial Narrow"/>
                <a:cs typeface="Arial Narrow"/>
                <a:sym typeface="Arial Narrow"/>
              </a:rPr>
              <a:t>Mas mercado</a:t>
            </a:r>
            <a:endParaRPr sz="1200">
              <a:solidFill>
                <a:schemeClr val="dk1"/>
              </a:solidFill>
              <a:latin typeface="Arial Narrow"/>
              <a:ea typeface="Arial Narrow"/>
              <a:cs typeface="Arial Narrow"/>
              <a:sym typeface="Arial Narrow"/>
            </a:endParaRPr>
          </a:p>
        </p:txBody>
      </p:sp>
      <p:sp>
        <p:nvSpPr>
          <p:cNvPr id="426" name="Shape 426"/>
          <p:cNvSpPr/>
          <p:nvPr/>
        </p:nvSpPr>
        <p:spPr>
          <a:xfrm>
            <a:off x="1324277" y="2116082"/>
            <a:ext cx="228600" cy="2431552"/>
          </a:xfrm>
          <a:prstGeom prst="upDownArrow">
            <a:avLst>
              <a:gd fmla="val 50000" name="adj1"/>
              <a:gd fmla="val 49991" name="adj2"/>
            </a:avLst>
          </a:prstGeom>
          <a:noFill/>
          <a:ln cap="flat" cmpd="sng" w="19050">
            <a:solidFill>
              <a:schemeClr val="accent1"/>
            </a:solidFill>
            <a:prstDash val="solid"/>
            <a:miter lim="800000"/>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grpSp>
        <p:nvGrpSpPr>
          <p:cNvPr id="427" name="Shape 427"/>
          <p:cNvGrpSpPr/>
          <p:nvPr/>
        </p:nvGrpSpPr>
        <p:grpSpPr>
          <a:xfrm>
            <a:off x="1819352" y="5526739"/>
            <a:ext cx="9929011" cy="714474"/>
            <a:chOff x="2910" y="0"/>
            <a:chExt cx="9929011" cy="714474"/>
          </a:xfrm>
        </p:grpSpPr>
        <p:sp>
          <p:nvSpPr>
            <p:cNvPr id="428" name="Shape 428"/>
            <p:cNvSpPr/>
            <p:nvPr/>
          </p:nvSpPr>
          <p:spPr>
            <a:xfrm>
              <a:off x="2910" y="0"/>
              <a:ext cx="2920297" cy="714474"/>
            </a:xfrm>
            <a:prstGeom prst="homePlate">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9" name="Shape 429"/>
            <p:cNvSpPr txBox="1"/>
            <p:nvPr/>
          </p:nvSpPr>
          <p:spPr>
            <a:xfrm>
              <a:off x="2910" y="0"/>
              <a:ext cx="2741679" cy="714474"/>
            </a:xfrm>
            <a:prstGeom prst="rect">
              <a:avLst/>
            </a:prstGeom>
            <a:noFill/>
            <a:ln>
              <a:noFill/>
            </a:ln>
          </p:spPr>
          <p:txBody>
            <a:bodyPr anchorCtr="0" anchor="ctr" bIns="40000" lIns="8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Arial Narrow"/>
                <a:buNone/>
              </a:pPr>
              <a:r>
                <a:rPr lang="en-US" sz="1500">
                  <a:solidFill>
                    <a:schemeClr val="dk1"/>
                  </a:solidFill>
                  <a:latin typeface="Arial Narrow"/>
                  <a:ea typeface="Arial Narrow"/>
                  <a:cs typeface="Arial Narrow"/>
                  <a:sym typeface="Arial Narrow"/>
                </a:rPr>
                <a:t>Formación de los Estados Nacionales: El príncipe y su corte</a:t>
              </a:r>
              <a:endParaRPr sz="1500">
                <a:solidFill>
                  <a:schemeClr val="dk1"/>
                </a:solidFill>
                <a:latin typeface="Calibri"/>
                <a:ea typeface="Calibri"/>
                <a:cs typeface="Calibri"/>
                <a:sym typeface="Calibri"/>
              </a:endParaRPr>
            </a:p>
          </p:txBody>
        </p:sp>
        <p:sp>
          <p:nvSpPr>
            <p:cNvPr id="430" name="Shape 430"/>
            <p:cNvSpPr/>
            <p:nvPr/>
          </p:nvSpPr>
          <p:spPr>
            <a:xfrm>
              <a:off x="2339148" y="0"/>
              <a:ext cx="2920297"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1" name="Shape 431"/>
            <p:cNvSpPr txBox="1"/>
            <p:nvPr/>
          </p:nvSpPr>
          <p:spPr>
            <a:xfrm>
              <a:off x="2696385" y="0"/>
              <a:ext cx="2205823"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Arial Narrow"/>
                <a:buNone/>
              </a:pPr>
              <a:r>
                <a:rPr lang="en-US" sz="1500">
                  <a:solidFill>
                    <a:schemeClr val="dk1"/>
                  </a:solidFill>
                  <a:latin typeface="Arial Narrow"/>
                  <a:ea typeface="Arial Narrow"/>
                  <a:cs typeface="Arial Narrow"/>
                  <a:sym typeface="Arial Narrow"/>
                </a:rPr>
                <a:t>Los representantes del capital industrial</a:t>
              </a:r>
              <a:endParaRPr/>
            </a:p>
          </p:txBody>
        </p:sp>
        <p:sp>
          <p:nvSpPr>
            <p:cNvPr id="432" name="Shape 432"/>
            <p:cNvSpPr/>
            <p:nvPr/>
          </p:nvSpPr>
          <p:spPr>
            <a:xfrm>
              <a:off x="4675386" y="0"/>
              <a:ext cx="2920297"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txBox="1"/>
            <p:nvPr/>
          </p:nvSpPr>
          <p:spPr>
            <a:xfrm>
              <a:off x="5032623" y="0"/>
              <a:ext cx="2205823"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Arial Narrow"/>
                <a:buNone/>
              </a:pPr>
              <a:r>
                <a:rPr lang="en-US" sz="1500">
                  <a:solidFill>
                    <a:schemeClr val="dk1"/>
                  </a:solidFill>
                  <a:latin typeface="Arial Narrow"/>
                  <a:ea typeface="Arial Narrow"/>
                  <a:cs typeface="Arial Narrow"/>
                  <a:sym typeface="Arial Narrow"/>
                </a:rPr>
                <a:t>Los defensores de la Economía de Bienestar</a:t>
              </a:r>
              <a:endParaRPr/>
            </a:p>
          </p:txBody>
        </p:sp>
        <p:sp>
          <p:nvSpPr>
            <p:cNvPr id="434" name="Shape 434"/>
            <p:cNvSpPr/>
            <p:nvPr/>
          </p:nvSpPr>
          <p:spPr>
            <a:xfrm>
              <a:off x="7011624" y="0"/>
              <a:ext cx="2920297" cy="714474"/>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5" name="Shape 435"/>
            <p:cNvSpPr txBox="1"/>
            <p:nvPr/>
          </p:nvSpPr>
          <p:spPr>
            <a:xfrm>
              <a:off x="7368861" y="0"/>
              <a:ext cx="2205823" cy="714474"/>
            </a:xfrm>
            <a:prstGeom prst="rect">
              <a:avLst/>
            </a:prstGeom>
            <a:noFill/>
            <a:ln>
              <a:noFill/>
            </a:ln>
          </p:spPr>
          <p:txBody>
            <a:bodyPr anchorCtr="0" anchor="ctr" bIns="40000" lIns="60000" spcFirstLastPara="1" rIns="20000" wrap="square" tIns="40000">
              <a:noAutofit/>
            </a:bodyPr>
            <a:lstStyle/>
            <a:p>
              <a:pPr indent="0" lvl="0" marL="0" marR="0" rtl="0" algn="ctr">
                <a:lnSpc>
                  <a:spcPct val="90000"/>
                </a:lnSpc>
                <a:spcBef>
                  <a:spcPts val="0"/>
                </a:spcBef>
                <a:spcAft>
                  <a:spcPts val="0"/>
                </a:spcAft>
                <a:buClr>
                  <a:schemeClr val="dk1"/>
                </a:buClr>
                <a:buSzPts val="1500"/>
                <a:buFont typeface="Arial Narrow"/>
                <a:buNone/>
              </a:pPr>
              <a:r>
                <a:rPr lang="en-US" sz="1500">
                  <a:solidFill>
                    <a:schemeClr val="dk1"/>
                  </a:solidFill>
                  <a:latin typeface="Arial Narrow"/>
                  <a:ea typeface="Arial Narrow"/>
                  <a:cs typeface="Arial Narrow"/>
                  <a:sym typeface="Arial Narrow"/>
                </a:rPr>
                <a:t>Las trasnacionales y los representantes del  capital financiero</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grpSp>
        <p:nvGrpSpPr>
          <p:cNvPr id="441" name="Shape 441"/>
          <p:cNvGrpSpPr/>
          <p:nvPr/>
        </p:nvGrpSpPr>
        <p:grpSpPr>
          <a:xfrm>
            <a:off x="661277" y="1314762"/>
            <a:ext cx="5112112" cy="4939749"/>
            <a:chOff x="322610" y="50405"/>
            <a:chExt cx="5112112" cy="4939749"/>
          </a:xfrm>
        </p:grpSpPr>
        <p:sp>
          <p:nvSpPr>
            <p:cNvPr id="442" name="Shape 442"/>
            <p:cNvSpPr/>
            <p:nvPr/>
          </p:nvSpPr>
          <p:spPr>
            <a:xfrm>
              <a:off x="1568120" y="50405"/>
              <a:ext cx="2621091" cy="2621091"/>
            </a:xfrm>
            <a:prstGeom prst="ellipse">
              <a:avLst/>
            </a:prstGeom>
            <a:solidFill>
              <a:srgbClr val="89B72F">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3" name="Shape 443"/>
            <p:cNvSpPr txBox="1"/>
            <p:nvPr/>
          </p:nvSpPr>
          <p:spPr>
            <a:xfrm>
              <a:off x="1870554" y="403244"/>
              <a:ext cx="2016224" cy="83169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Es un instrumento poderoso de política económica</a:t>
              </a:r>
              <a:endParaRPr/>
            </a:p>
          </p:txBody>
        </p:sp>
        <p:sp>
          <p:nvSpPr>
            <p:cNvPr id="444" name="Shape 444"/>
            <p:cNvSpPr/>
            <p:nvPr/>
          </p:nvSpPr>
          <p:spPr>
            <a:xfrm>
              <a:off x="2813631" y="1209734"/>
              <a:ext cx="2621091" cy="2621091"/>
            </a:xfrm>
            <a:prstGeom prst="ellipse">
              <a:avLst/>
            </a:prstGeom>
            <a:solidFill>
              <a:srgbClr val="9BCA4B">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5" name="Shape 445"/>
            <p:cNvSpPr txBox="1"/>
            <p:nvPr/>
          </p:nvSpPr>
          <p:spPr>
            <a:xfrm>
              <a:off x="4224987" y="1512167"/>
              <a:ext cx="1008112" cy="201622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Refleja las </a:t>
              </a:r>
              <a:r>
                <a:rPr b="1" lang="en-US" sz="1500">
                  <a:solidFill>
                    <a:schemeClr val="dk1"/>
                  </a:solidFill>
                  <a:latin typeface="Calibri"/>
                  <a:ea typeface="Calibri"/>
                  <a:cs typeface="Calibri"/>
                  <a:sym typeface="Calibri"/>
                </a:rPr>
                <a:t>prioridades</a:t>
              </a:r>
              <a:r>
                <a:rPr b="1" lang="en-US" sz="1600">
                  <a:solidFill>
                    <a:schemeClr val="dk1"/>
                  </a:solidFill>
                  <a:latin typeface="Calibri"/>
                  <a:ea typeface="Calibri"/>
                  <a:cs typeface="Calibri"/>
                  <a:sym typeface="Calibri"/>
                </a:rPr>
                <a:t> gubernamentales</a:t>
              </a:r>
              <a:endParaRPr/>
            </a:p>
          </p:txBody>
        </p:sp>
        <p:sp>
          <p:nvSpPr>
            <p:cNvPr id="446" name="Shape 446"/>
            <p:cNvSpPr/>
            <p:nvPr/>
          </p:nvSpPr>
          <p:spPr>
            <a:xfrm>
              <a:off x="1568120" y="2369063"/>
              <a:ext cx="2621091" cy="2621091"/>
            </a:xfrm>
            <a:prstGeom prst="ellipse">
              <a:avLst/>
            </a:prstGeom>
            <a:solidFill>
              <a:srgbClr val="ABD372">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7" name="Shape 447"/>
            <p:cNvSpPr txBox="1"/>
            <p:nvPr/>
          </p:nvSpPr>
          <p:spPr>
            <a:xfrm>
              <a:off x="1870554" y="3805622"/>
              <a:ext cx="2016224" cy="83169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Influye en calidad de vida de las personas</a:t>
              </a:r>
              <a:endParaRPr/>
            </a:p>
          </p:txBody>
        </p:sp>
        <p:sp>
          <p:nvSpPr>
            <p:cNvPr id="448" name="Shape 448"/>
            <p:cNvSpPr/>
            <p:nvPr/>
          </p:nvSpPr>
          <p:spPr>
            <a:xfrm>
              <a:off x="322610" y="1209734"/>
              <a:ext cx="2621091" cy="2621091"/>
            </a:xfrm>
            <a:prstGeom prst="ellipse">
              <a:avLst/>
            </a:prstGeom>
            <a:solidFill>
              <a:srgbClr val="BEDB98">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9" name="Shape 449"/>
            <p:cNvSpPr txBox="1"/>
            <p:nvPr/>
          </p:nvSpPr>
          <p:spPr>
            <a:xfrm>
              <a:off x="524233" y="1512167"/>
              <a:ext cx="1008112" cy="201622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Informa sobre la ideología </a:t>
              </a:r>
              <a:r>
                <a:rPr b="1" lang="en-US" sz="1600">
                  <a:solidFill>
                    <a:schemeClr val="dk1"/>
                  </a:solidFill>
                  <a:latin typeface="Calibri"/>
                  <a:ea typeface="Calibri"/>
                  <a:cs typeface="Calibri"/>
                  <a:sym typeface="Calibri"/>
                </a:rPr>
                <a:t>dominante</a:t>
              </a:r>
              <a:r>
                <a:rPr b="1" lang="en-US" sz="1600">
                  <a:solidFill>
                    <a:schemeClr val="dk1"/>
                  </a:solidFill>
                  <a:latin typeface="Calibri"/>
                  <a:ea typeface="Calibri"/>
                  <a:cs typeface="Calibri"/>
                  <a:sym typeface="Calibri"/>
                </a:rPr>
                <a:t> y los ciclos </a:t>
              </a:r>
              <a:r>
                <a:rPr b="1" lang="en-US" sz="1500">
                  <a:solidFill>
                    <a:schemeClr val="dk1"/>
                  </a:solidFill>
                  <a:latin typeface="Calibri"/>
                  <a:ea typeface="Calibri"/>
                  <a:cs typeface="Calibri"/>
                  <a:sym typeface="Calibri"/>
                </a:rPr>
                <a:t>económicos</a:t>
              </a:r>
              <a:r>
                <a:rPr b="1" lang="en-US" sz="1600">
                  <a:solidFill>
                    <a:schemeClr val="dk1"/>
                  </a:solidFill>
                  <a:latin typeface="Calibri"/>
                  <a:ea typeface="Calibri"/>
                  <a:cs typeface="Calibri"/>
                  <a:sym typeface="Calibri"/>
                </a:rPr>
                <a:t> largos</a:t>
              </a:r>
              <a:endParaRPr/>
            </a:p>
          </p:txBody>
        </p:sp>
      </p:grpSp>
      <p:grpSp>
        <p:nvGrpSpPr>
          <p:cNvPr id="450" name="Shape 450"/>
          <p:cNvGrpSpPr/>
          <p:nvPr/>
        </p:nvGrpSpPr>
        <p:grpSpPr>
          <a:xfrm>
            <a:off x="6020255" y="1575911"/>
            <a:ext cx="5966545" cy="3326704"/>
            <a:chOff x="14567" y="1297131"/>
            <a:chExt cx="5966545" cy="3326704"/>
          </a:xfrm>
        </p:grpSpPr>
        <p:sp>
          <p:nvSpPr>
            <p:cNvPr id="451" name="Shape 451"/>
            <p:cNvSpPr/>
            <p:nvPr/>
          </p:nvSpPr>
          <p:spPr>
            <a:xfrm>
              <a:off x="14567" y="1913725"/>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2" name="Shape 452"/>
            <p:cNvSpPr txBox="1"/>
            <p:nvPr/>
          </p:nvSpPr>
          <p:spPr>
            <a:xfrm>
              <a:off x="65152" y="1964310"/>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No es solamente un tema técnico.</a:t>
              </a:r>
              <a:endParaRPr b="0" i="0" sz="1600" u="none" cap="none" strike="noStrike">
                <a:solidFill>
                  <a:schemeClr val="dk1"/>
                </a:solidFill>
                <a:latin typeface="Calibri"/>
                <a:ea typeface="Calibri"/>
                <a:cs typeface="Calibri"/>
                <a:sym typeface="Calibri"/>
              </a:endParaRPr>
            </a:p>
          </p:txBody>
        </p:sp>
        <p:sp>
          <p:nvSpPr>
            <p:cNvPr id="453" name="Shape 453"/>
            <p:cNvSpPr/>
            <p:nvPr/>
          </p:nvSpPr>
          <p:spPr>
            <a:xfrm>
              <a:off x="930363" y="2922784"/>
              <a:ext cx="1701051" cy="1701051"/>
            </a:xfrm>
            <a:custGeom>
              <a:pathLst>
                <a:path extrusionOk="0" h="120000" w="120000">
                  <a:moveTo>
                    <a:pt x="15391" y="97936"/>
                  </a:moveTo>
                  <a:lnTo>
                    <a:pt x="17038" y="96536"/>
                  </a:lnTo>
                  <a:cubicBezTo>
                    <a:pt x="29768" y="111506"/>
                    <a:pt x="49374" y="118770"/>
                    <a:pt x="68785" y="115709"/>
                  </a:cubicBezTo>
                  <a:cubicBezTo>
                    <a:pt x="88197" y="112647"/>
                    <a:pt x="104615" y="99703"/>
                    <a:pt x="112121" y="81541"/>
                  </a:cubicBezTo>
                  <a:lnTo>
                    <a:pt x="110758" y="81077"/>
                  </a:lnTo>
                  <a:lnTo>
                    <a:pt x="114409" y="78528"/>
                  </a:lnTo>
                  <a:lnTo>
                    <a:pt x="115534" y="82703"/>
                  </a:lnTo>
                  <a:lnTo>
                    <a:pt x="114171" y="82239"/>
                  </a:lnTo>
                  <a:lnTo>
                    <a:pt x="114171" y="82239"/>
                  </a:lnTo>
                  <a:cubicBezTo>
                    <a:pt x="106412" y="101138"/>
                    <a:pt x="89366" y="114627"/>
                    <a:pt x="69190" y="117833"/>
                  </a:cubicBezTo>
                  <a:cubicBezTo>
                    <a:pt x="49014" y="121039"/>
                    <a:pt x="28626" y="113498"/>
                    <a:pt x="15391" y="97936"/>
                  </a:cubicBezTo>
                  <a:close/>
                </a:path>
              </a:pathLst>
            </a:custGeom>
            <a:solidFill>
              <a:srgbClr val="C9E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4" name="Shape 454"/>
            <p:cNvSpPr/>
            <p:nvPr/>
          </p:nvSpPr>
          <p:spPr>
            <a:xfrm>
              <a:off x="390659" y="3692301"/>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5" name="Shape 455"/>
            <p:cNvSpPr txBox="1"/>
            <p:nvPr/>
          </p:nvSpPr>
          <p:spPr>
            <a:xfrm>
              <a:off x="408540" y="3710182"/>
              <a:ext cx="1499440" cy="574737"/>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Técnico</a:t>
              </a:r>
              <a:endParaRPr/>
            </a:p>
          </p:txBody>
        </p:sp>
        <p:sp>
          <p:nvSpPr>
            <p:cNvPr id="456" name="Shape 456"/>
            <p:cNvSpPr/>
            <p:nvPr/>
          </p:nvSpPr>
          <p:spPr>
            <a:xfrm>
              <a:off x="2065241" y="1865776"/>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7" name="Shape 457"/>
            <p:cNvSpPr txBox="1"/>
            <p:nvPr/>
          </p:nvSpPr>
          <p:spPr>
            <a:xfrm>
              <a:off x="2115826" y="2408058"/>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Tiene implicaciones en el desarrollo económico, político, social y cultural.</a:t>
              </a:r>
              <a:endParaRPr b="0" i="0" sz="1600" u="none" cap="none" strike="noStrike">
                <a:solidFill>
                  <a:schemeClr val="dk1"/>
                </a:solidFill>
                <a:latin typeface="Calibri"/>
                <a:ea typeface="Calibri"/>
                <a:cs typeface="Calibri"/>
                <a:sym typeface="Calibri"/>
              </a:endParaRPr>
            </a:p>
          </p:txBody>
        </p:sp>
        <p:sp>
          <p:nvSpPr>
            <p:cNvPr id="458" name="Shape 458"/>
            <p:cNvSpPr/>
            <p:nvPr/>
          </p:nvSpPr>
          <p:spPr>
            <a:xfrm>
              <a:off x="2875272" y="1297131"/>
              <a:ext cx="2022884" cy="2022884"/>
            </a:xfrm>
            <a:custGeom>
              <a:pathLst>
                <a:path extrusionOk="0" h="120000" w="120000">
                  <a:moveTo>
                    <a:pt x="15057" y="22103"/>
                  </a:moveTo>
                  <a:cubicBezTo>
                    <a:pt x="28345" y="6344"/>
                    <a:pt x="48916" y="-1304"/>
                    <a:pt x="69271" y="1947"/>
                  </a:cubicBezTo>
                  <a:cubicBezTo>
                    <a:pt x="89627" y="5198"/>
                    <a:pt x="106793" y="18873"/>
                    <a:pt x="114511" y="37986"/>
                  </a:cubicBezTo>
                  <a:lnTo>
                    <a:pt x="115655" y="37591"/>
                  </a:lnTo>
                  <a:lnTo>
                    <a:pt x="114711" y="41113"/>
                  </a:lnTo>
                  <a:lnTo>
                    <a:pt x="111647" y="38975"/>
                  </a:lnTo>
                  <a:lnTo>
                    <a:pt x="112791" y="38580"/>
                  </a:lnTo>
                  <a:cubicBezTo>
                    <a:pt x="105286" y="20085"/>
                    <a:pt x="88650" y="6866"/>
                    <a:pt x="68938" y="3735"/>
                  </a:cubicBezTo>
                  <a:cubicBezTo>
                    <a:pt x="49226" y="603"/>
                    <a:pt x="29313" y="8016"/>
                    <a:pt x="16446" y="23275"/>
                  </a:cubicBezTo>
                  <a:close/>
                </a:path>
              </a:pathLst>
            </a:custGeom>
            <a:solidFill>
              <a:srgbClr val="C9E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9" name="Shape 459"/>
            <p:cNvSpPr/>
            <p:nvPr/>
          </p:nvSpPr>
          <p:spPr>
            <a:xfrm>
              <a:off x="2371253" y="1677962"/>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0" name="Shape 460"/>
            <p:cNvSpPr txBox="1"/>
            <p:nvPr/>
          </p:nvSpPr>
          <p:spPr>
            <a:xfrm>
              <a:off x="2389134" y="1695843"/>
              <a:ext cx="1499440" cy="574737"/>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Estratégico</a:t>
              </a:r>
              <a:endParaRPr/>
            </a:p>
          </p:txBody>
        </p:sp>
        <p:sp>
          <p:nvSpPr>
            <p:cNvPr id="461" name="Shape 461"/>
            <p:cNvSpPr/>
            <p:nvPr/>
          </p:nvSpPr>
          <p:spPr>
            <a:xfrm>
              <a:off x="4130165" y="1865776"/>
              <a:ext cx="1727102" cy="2294582"/>
            </a:xfrm>
            <a:prstGeom prst="roundRect">
              <a:avLst>
                <a:gd fmla="val 10000" name="adj"/>
              </a:avLst>
            </a:prstGeom>
            <a:solidFill>
              <a:schemeClr val="lt1">
                <a:alpha val="89803"/>
              </a:schemeClr>
            </a:solidFill>
            <a:ln cap="flat" cmpd="sng" w="12700">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2" name="Shape 462"/>
            <p:cNvSpPr txBox="1"/>
            <p:nvPr/>
          </p:nvSpPr>
          <p:spPr>
            <a:xfrm>
              <a:off x="4180750" y="1916361"/>
              <a:ext cx="1625932" cy="1701716"/>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Tiene que ver con cuestiones ideológicas relacionadas con la teoría del Estado.</a:t>
              </a:r>
              <a:endParaRPr b="0" i="0" sz="1600" u="none" cap="none" strike="noStrike">
                <a:solidFill>
                  <a:schemeClr val="dk1"/>
                </a:solidFill>
                <a:latin typeface="Calibri"/>
                <a:ea typeface="Calibri"/>
                <a:cs typeface="Calibri"/>
                <a:sym typeface="Calibri"/>
              </a:endParaRPr>
            </a:p>
          </p:txBody>
        </p:sp>
        <p:sp>
          <p:nvSpPr>
            <p:cNvPr id="463" name="Shape 463"/>
            <p:cNvSpPr/>
            <p:nvPr/>
          </p:nvSpPr>
          <p:spPr>
            <a:xfrm>
              <a:off x="4445910" y="3646929"/>
              <a:ext cx="1535202" cy="610499"/>
            </a:xfrm>
            <a:prstGeom prst="roundRect">
              <a:avLst>
                <a:gd fmla="val 10000" name="adj"/>
              </a:avLst>
            </a:prstGeom>
            <a:solidFill>
              <a:srgbClr val="98CB3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4" name="Shape 464"/>
            <p:cNvSpPr txBox="1"/>
            <p:nvPr/>
          </p:nvSpPr>
          <p:spPr>
            <a:xfrm>
              <a:off x="4463791" y="3664810"/>
              <a:ext cx="1499440" cy="574737"/>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Político</a:t>
              </a:r>
              <a:endParaRPr/>
            </a:p>
          </p:txBody>
        </p:sp>
      </p:grpSp>
      <p:sp>
        <p:nvSpPr>
          <p:cNvPr id="465" name="Shape 465"/>
          <p:cNvSpPr txBox="1"/>
          <p:nvPr/>
        </p:nvSpPr>
        <p:spPr>
          <a:xfrm>
            <a:off x="370773" y="128110"/>
            <a:ext cx="5693119" cy="9813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2000"/>
              <a:buFont typeface="Calibri"/>
              <a:buNone/>
            </a:pPr>
            <a:r>
              <a:rPr b="1" lang="en-US" sz="2000">
                <a:solidFill>
                  <a:srgbClr val="262626"/>
                </a:solidFill>
                <a:latin typeface="Calibri"/>
                <a:ea typeface="Calibri"/>
                <a:cs typeface="Calibri"/>
                <a:sym typeface="Calibri"/>
              </a:rPr>
              <a:t>El presupuesto (ingreso y gasto público) es un asunto de gran relevancia para mejorar la calidad de vida de la población </a:t>
            </a:r>
            <a:endParaRPr/>
          </a:p>
        </p:txBody>
      </p:sp>
      <p:sp>
        <p:nvSpPr>
          <p:cNvPr id="466" name="Shape 466"/>
          <p:cNvSpPr txBox="1"/>
          <p:nvPr/>
        </p:nvSpPr>
        <p:spPr>
          <a:xfrm>
            <a:off x="7043586" y="641100"/>
            <a:ext cx="397368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El asunto del presupuesto es …</a:t>
            </a:r>
            <a:endParaRPr sz="2000">
              <a:solidFill>
                <a:schemeClr val="dk1"/>
              </a:solidFill>
              <a:latin typeface="Calibri"/>
              <a:ea typeface="Calibri"/>
              <a:cs typeface="Calibri"/>
              <a:sym typeface="Calibri"/>
            </a:endParaRPr>
          </a:p>
        </p:txBody>
      </p:sp>
      <p:sp>
        <p:nvSpPr>
          <p:cNvPr id="467" name="Shape 4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Shape 47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El principio de Igualdad</a:t>
            </a:r>
            <a:endParaRPr/>
          </a:p>
        </p:txBody>
      </p:sp>
      <p:sp>
        <p:nvSpPr>
          <p:cNvPr id="474" name="Shape 47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Y los derechos Humanos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1387301" y="189936"/>
            <a:ext cx="9204960" cy="70696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80"/>
              <a:buFont typeface="Calibri"/>
              <a:buNone/>
            </a:pPr>
            <a:r>
              <a:rPr b="1" i="0" lang="en-US" sz="2880" u="none" cap="none" strike="noStrike">
                <a:solidFill>
                  <a:schemeClr val="dk1"/>
                </a:solidFill>
                <a:latin typeface="Calibri"/>
                <a:ea typeface="Calibri"/>
                <a:cs typeface="Calibri"/>
                <a:sym typeface="Calibri"/>
              </a:rPr>
              <a:t>Como se fundamenta el Principio de igualdad </a:t>
            </a:r>
            <a:br>
              <a:rPr b="1" i="0" lang="en-US" sz="2880" u="none" cap="none" strike="noStrike">
                <a:solidFill>
                  <a:schemeClr val="dk1"/>
                </a:solidFill>
                <a:latin typeface="Calibri"/>
                <a:ea typeface="Calibri"/>
                <a:cs typeface="Calibri"/>
                <a:sym typeface="Calibri"/>
              </a:rPr>
            </a:br>
            <a:r>
              <a:rPr b="1" i="0" lang="en-US" sz="2160" u="none" cap="none" strike="noStrike">
                <a:solidFill>
                  <a:schemeClr val="dk1"/>
                </a:solidFill>
                <a:latin typeface="Calibri"/>
                <a:ea typeface="Calibri"/>
                <a:cs typeface="Calibri"/>
                <a:sym typeface="Calibri"/>
              </a:rPr>
              <a:t>Parafraseando a Alda Facio</a:t>
            </a:r>
            <a:endParaRPr b="0" i="0" sz="2160" u="none" cap="none" strike="noStrike">
              <a:solidFill>
                <a:schemeClr val="dk1"/>
              </a:solidFill>
              <a:latin typeface="Calibri"/>
              <a:ea typeface="Calibri"/>
              <a:cs typeface="Calibri"/>
              <a:sym typeface="Calibri"/>
            </a:endParaRPr>
          </a:p>
        </p:txBody>
      </p:sp>
      <p:sp>
        <p:nvSpPr>
          <p:cNvPr id="481" name="Shape 481"/>
          <p:cNvSpPr txBox="1"/>
          <p:nvPr>
            <p:ph idx="1" type="body"/>
          </p:nvPr>
        </p:nvSpPr>
        <p:spPr>
          <a:xfrm>
            <a:off x="575722" y="1079668"/>
            <a:ext cx="3485054"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La igualdad en otro contexto</a:t>
            </a:r>
            <a:endParaRPr/>
          </a:p>
        </p:txBody>
      </p:sp>
      <p:sp>
        <p:nvSpPr>
          <p:cNvPr id="482" name="Shape 482"/>
          <p:cNvSpPr txBox="1"/>
          <p:nvPr>
            <p:ph idx="2" type="body"/>
          </p:nvPr>
        </p:nvSpPr>
        <p:spPr>
          <a:xfrm>
            <a:off x="453879" y="1453868"/>
            <a:ext cx="3485054" cy="408427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Como </a:t>
            </a:r>
            <a:r>
              <a:rPr b="0" i="0" lang="en-US" sz="1600" u="sng" cap="none" strike="noStrike">
                <a:solidFill>
                  <a:schemeClr val="dk1"/>
                </a:solidFill>
                <a:latin typeface="Calibri"/>
                <a:ea typeface="Calibri"/>
                <a:cs typeface="Calibri"/>
                <a:sym typeface="Calibri"/>
              </a:rPr>
              <a:t>sustantivo</a:t>
            </a:r>
            <a:r>
              <a:rPr b="0" i="0" lang="en-US" sz="1600" u="none" cap="none" strike="noStrike">
                <a:solidFill>
                  <a:schemeClr val="dk1"/>
                </a:solidFill>
                <a:latin typeface="Calibri"/>
                <a:ea typeface="Calibri"/>
                <a:cs typeface="Calibri"/>
                <a:sym typeface="Calibri"/>
              </a:rPr>
              <a:t> se refiere a la relación entre dos cosas </a:t>
            </a:r>
            <a:r>
              <a:rPr b="0" i="0" lang="en-US" sz="1600" u="sng" cap="none" strike="noStrike">
                <a:solidFill>
                  <a:schemeClr val="dk1"/>
                </a:solidFill>
                <a:latin typeface="Calibri"/>
                <a:ea typeface="Calibri"/>
                <a:cs typeface="Calibri"/>
                <a:sym typeface="Calibri"/>
              </a:rPr>
              <a:t>semejantes</a:t>
            </a:r>
            <a:r>
              <a:rPr b="0" i="0" lang="en-US" sz="1600" u="none" cap="none" strike="noStrike">
                <a:solidFill>
                  <a:schemeClr val="dk1"/>
                </a:solidFill>
                <a:latin typeface="Calibri"/>
                <a:ea typeface="Calibri"/>
                <a:cs typeface="Calibri"/>
                <a:sym typeface="Calibri"/>
              </a:rPr>
              <a:t>, ej: dos automóviles. En las matemáticas una igualdad es una </a:t>
            </a:r>
            <a:r>
              <a:rPr b="0" i="0" lang="en-US" sz="1600" u="sng" cap="none" strike="noStrike">
                <a:solidFill>
                  <a:schemeClr val="dk1"/>
                </a:solidFill>
                <a:latin typeface="Calibri"/>
                <a:ea typeface="Calibri"/>
                <a:cs typeface="Calibri"/>
                <a:sym typeface="Calibri"/>
              </a:rPr>
              <a:t>equivalencia</a:t>
            </a:r>
            <a:r>
              <a:rPr b="0" i="0" lang="en-US" sz="1600" u="none" cap="none" strike="noStrike">
                <a:solidFill>
                  <a:schemeClr val="dk1"/>
                </a:solidFill>
                <a:latin typeface="Calibri"/>
                <a:ea typeface="Calibri"/>
                <a:cs typeface="Calibri"/>
                <a:sym typeface="Calibri"/>
              </a:rPr>
              <a:t> de dos expresiones o cantidades. </a:t>
            </a:r>
            <a:endParaRPr/>
          </a:p>
          <a:p>
            <a:pPr indent="-285750" lvl="0" marL="285750" marR="0" rtl="0" algn="l">
              <a:lnSpc>
                <a:spcPct val="11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Como </a:t>
            </a:r>
            <a:r>
              <a:rPr b="0" i="0" lang="en-US" sz="1600" u="sng" cap="none" strike="noStrike">
                <a:solidFill>
                  <a:schemeClr val="dk1"/>
                </a:solidFill>
                <a:latin typeface="Calibri"/>
                <a:ea typeface="Calibri"/>
                <a:cs typeface="Calibri"/>
                <a:sym typeface="Calibri"/>
              </a:rPr>
              <a:t>adverbio</a:t>
            </a:r>
            <a:r>
              <a:rPr b="0" i="0" lang="en-US" sz="1600" u="none" cap="none" strike="noStrike">
                <a:solidFill>
                  <a:schemeClr val="dk1"/>
                </a:solidFill>
                <a:latin typeface="Calibri"/>
                <a:ea typeface="Calibri"/>
                <a:cs typeface="Calibri"/>
                <a:sym typeface="Calibri"/>
              </a:rPr>
              <a:t> puede ser usado para decir </a:t>
            </a:r>
            <a:r>
              <a:rPr b="0" i="0" lang="en-US" sz="1600" u="sng" cap="none" strike="noStrike">
                <a:solidFill>
                  <a:schemeClr val="dk1"/>
                </a:solidFill>
                <a:latin typeface="Calibri"/>
                <a:ea typeface="Calibri"/>
                <a:cs typeface="Calibri"/>
                <a:sym typeface="Calibri"/>
              </a:rPr>
              <a:t>lo mismo</a:t>
            </a:r>
            <a:r>
              <a:rPr b="0" i="0" lang="en-US" sz="1600" u="none" cap="none" strike="noStrike">
                <a:solidFill>
                  <a:schemeClr val="dk1"/>
                </a:solidFill>
                <a:latin typeface="Calibri"/>
                <a:ea typeface="Calibri"/>
                <a:cs typeface="Calibri"/>
                <a:sym typeface="Calibri"/>
              </a:rPr>
              <a:t> como en la frase “igualmente se dice de los animales domésticos que...”. </a:t>
            </a:r>
            <a:endParaRPr/>
          </a:p>
          <a:p>
            <a:pPr indent="-285750" lvl="0" marL="285750" marR="0" rtl="0" algn="l">
              <a:lnSpc>
                <a:spcPct val="11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Como </a:t>
            </a:r>
            <a:r>
              <a:rPr b="0" i="0" lang="en-US" sz="1600" u="sng" cap="none" strike="noStrike">
                <a:solidFill>
                  <a:schemeClr val="dk1"/>
                </a:solidFill>
                <a:latin typeface="Calibri"/>
                <a:ea typeface="Calibri"/>
                <a:cs typeface="Calibri"/>
                <a:sym typeface="Calibri"/>
              </a:rPr>
              <a:t>adjetivo</a:t>
            </a:r>
            <a:r>
              <a:rPr b="0" i="0" lang="en-US" sz="1600" u="none" cap="none" strike="noStrike">
                <a:solidFill>
                  <a:schemeClr val="dk1"/>
                </a:solidFill>
                <a:latin typeface="Calibri"/>
                <a:ea typeface="Calibri"/>
                <a:cs typeface="Calibri"/>
                <a:sym typeface="Calibri"/>
              </a:rPr>
              <a:t> puede ser como </a:t>
            </a:r>
            <a:r>
              <a:rPr b="0" i="0" lang="en-US" sz="1600" u="sng" cap="none" strike="noStrike">
                <a:solidFill>
                  <a:schemeClr val="dk1"/>
                </a:solidFill>
                <a:latin typeface="Calibri"/>
                <a:ea typeface="Calibri"/>
                <a:cs typeface="Calibri"/>
                <a:sym typeface="Calibri"/>
              </a:rPr>
              <a:t>semejante a</a:t>
            </a:r>
            <a:r>
              <a:rPr b="0" i="0" lang="en-US" sz="1600" u="none" cap="none" strike="noStrike">
                <a:solidFill>
                  <a:schemeClr val="dk1"/>
                </a:solidFill>
                <a:latin typeface="Calibri"/>
                <a:ea typeface="Calibri"/>
                <a:cs typeface="Calibri"/>
                <a:sym typeface="Calibri"/>
              </a:rPr>
              <a:t>, como en la frase “dos cantidades iguales a una tercera son iguales entre sí”; como </a:t>
            </a:r>
            <a:r>
              <a:rPr b="0" i="0" lang="en-US" sz="1600" u="sng" cap="none" strike="noStrike">
                <a:solidFill>
                  <a:schemeClr val="dk1"/>
                </a:solidFill>
                <a:latin typeface="Calibri"/>
                <a:ea typeface="Calibri"/>
                <a:cs typeface="Calibri"/>
                <a:sym typeface="Calibri"/>
              </a:rPr>
              <a:t>indiferente, </a:t>
            </a:r>
            <a:r>
              <a:rPr b="0" i="0" lang="en-US" sz="1600" u="none" cap="none" strike="noStrike">
                <a:solidFill>
                  <a:schemeClr val="dk1"/>
                </a:solidFill>
                <a:latin typeface="Calibri"/>
                <a:ea typeface="Calibri"/>
                <a:cs typeface="Calibri"/>
                <a:sym typeface="Calibri"/>
              </a:rPr>
              <a:t>cuando alguien dice “todo me da igual”, o </a:t>
            </a:r>
            <a:r>
              <a:rPr b="0" i="0" lang="en-US" sz="1600" u="sng" cap="none" strike="noStrike">
                <a:solidFill>
                  <a:schemeClr val="dk1"/>
                </a:solidFill>
                <a:latin typeface="Calibri"/>
                <a:ea typeface="Calibri"/>
                <a:cs typeface="Calibri"/>
                <a:sym typeface="Calibri"/>
              </a:rPr>
              <a:t>sin variación </a:t>
            </a:r>
            <a:r>
              <a:rPr b="0" i="0" lang="en-US" sz="1600" u="none" cap="none" strike="noStrike">
                <a:solidFill>
                  <a:schemeClr val="dk1"/>
                </a:solidFill>
                <a:latin typeface="Calibri"/>
                <a:ea typeface="Calibri"/>
                <a:cs typeface="Calibri"/>
                <a:sym typeface="Calibri"/>
              </a:rPr>
              <a:t>como en el uso de la expresión “temperatura igual”. </a:t>
            </a:r>
            <a:endParaRPr/>
          </a:p>
        </p:txBody>
      </p:sp>
      <p:sp>
        <p:nvSpPr>
          <p:cNvPr id="483" name="Shape 483"/>
          <p:cNvSpPr txBox="1"/>
          <p:nvPr>
            <p:ph idx="3" type="body"/>
          </p:nvPr>
        </p:nvSpPr>
        <p:spPr>
          <a:xfrm>
            <a:off x="4233591" y="1079667"/>
            <a:ext cx="3737113"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La igualdad como derecho</a:t>
            </a:r>
            <a:endParaRPr/>
          </a:p>
        </p:txBody>
      </p:sp>
      <p:sp>
        <p:nvSpPr>
          <p:cNvPr id="484" name="Shape 484"/>
          <p:cNvSpPr txBox="1"/>
          <p:nvPr>
            <p:ph idx="4" type="body"/>
          </p:nvPr>
        </p:nvSpPr>
        <p:spPr>
          <a:xfrm>
            <a:off x="4180509" y="1445201"/>
            <a:ext cx="3831591" cy="517331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20000"/>
              </a:lnSpc>
              <a:spcBef>
                <a:spcPts val="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En el campo de lo social, la igualdad es una situación o contexto donde las personas tienen los mismos derechos y las mismas oportunidades en un aspecto determinado o a nivel general.</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La gran innovación introducida por la doctrina de los derechos humanos es haber hecho del principio de igualdad una norma jurídica.</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Ello significa que la igualdad no es un hecho sino un valor establecido precisamente ante el reconocimiento de la diversidad humana.</a:t>
            </a:r>
            <a:endParaRPr/>
          </a:p>
          <a:p>
            <a:pPr indent="-285750" lvl="0" marL="285750" marR="0" rtl="0" algn="l">
              <a:lnSpc>
                <a:spcPct val="120000"/>
              </a:lnSpc>
              <a:spcBef>
                <a:spcPts val="6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El principio de igualdad, en casi la totalidad de instrumentos internacionales de derechos humanos, no es descriptivo de la realidad, no se presenta en términos de ser sino de un deber ser. </a:t>
            </a:r>
            <a:endParaRPr/>
          </a:p>
          <a:p>
            <a:pPr indent="-285750" lvl="0" marL="285750" marR="0" rtl="0" algn="l">
              <a:lnSpc>
                <a:spcPct val="120000"/>
              </a:lnSpc>
              <a:spcBef>
                <a:spcPts val="300"/>
              </a:spcBef>
              <a:spcAft>
                <a:spcPts val="0"/>
              </a:spcAft>
              <a:buClr>
                <a:schemeClr val="dk1"/>
              </a:buClr>
              <a:buSzPts val="2240"/>
              <a:buFont typeface="Arial"/>
              <a:buChar char="⚖"/>
            </a:pPr>
            <a:r>
              <a:rPr b="0" i="0" lang="en-US" sz="1400" u="none" cap="none" strike="noStrike">
                <a:solidFill>
                  <a:schemeClr val="dk1"/>
                </a:solidFill>
                <a:latin typeface="Calibri"/>
                <a:ea typeface="Calibri"/>
                <a:cs typeface="Calibri"/>
                <a:sym typeface="Calibri"/>
              </a:rPr>
              <a:t>Cuando se habla del derecho humano a la igualdad se está hablando también del derecho a la igualdad entre mujeres diversas.</a:t>
            </a:r>
            <a:endParaRPr/>
          </a:p>
        </p:txBody>
      </p:sp>
      <p:sp>
        <p:nvSpPr>
          <p:cNvPr id="485" name="Shape 485"/>
          <p:cNvSpPr txBox="1"/>
          <p:nvPr>
            <p:ph idx="5" type="body"/>
          </p:nvPr>
        </p:nvSpPr>
        <p:spPr>
          <a:xfrm>
            <a:off x="8116978" y="1084614"/>
            <a:ext cx="3566753" cy="36574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Conclusión</a:t>
            </a:r>
            <a:endParaRPr/>
          </a:p>
        </p:txBody>
      </p:sp>
      <p:sp>
        <p:nvSpPr>
          <p:cNvPr id="486" name="Shape 486"/>
          <p:cNvSpPr txBox="1"/>
          <p:nvPr>
            <p:ph idx="6" type="body"/>
          </p:nvPr>
        </p:nvSpPr>
        <p:spPr>
          <a:xfrm>
            <a:off x="8116978" y="1445201"/>
            <a:ext cx="3713027" cy="4981724"/>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Desde el ámbito de los derechos humanos, la igualdad entre los sexos, no se refiere a que somos idénticos, tampoco a que somos semejantes en capacidades y naturaleza, sino que </a:t>
            </a:r>
            <a:r>
              <a:rPr b="0" i="0" lang="en-US" sz="1600" u="sng" cap="none" strike="noStrike">
                <a:solidFill>
                  <a:schemeClr val="dk1"/>
                </a:solidFill>
                <a:latin typeface="Calibri"/>
                <a:ea typeface="Calibri"/>
                <a:cs typeface="Calibri"/>
                <a:sym typeface="Calibri"/>
              </a:rPr>
              <a:t>somos equivalentes</a:t>
            </a:r>
            <a:r>
              <a:rPr b="0" i="0" lang="en-US" sz="1600" u="none" cap="none" strike="noStrike">
                <a:solidFill>
                  <a:schemeClr val="dk1"/>
                </a:solidFill>
                <a:latin typeface="Calibri"/>
                <a:ea typeface="Calibri"/>
                <a:cs typeface="Calibri"/>
                <a:sym typeface="Calibri"/>
              </a:rPr>
              <a:t>.</a:t>
            </a:r>
            <a:endParaRPr/>
          </a:p>
          <a:p>
            <a:pPr indent="-285750" lvl="0" marL="285750" marR="0" rtl="0" algn="l">
              <a:lnSpc>
                <a:spcPct val="90000"/>
              </a:lnSpc>
              <a:spcBef>
                <a:spcPts val="100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Ello significa que </a:t>
            </a:r>
            <a:r>
              <a:rPr b="0" i="0" lang="en-US" sz="1600" u="sng" cap="none" strike="noStrike">
                <a:solidFill>
                  <a:schemeClr val="dk1"/>
                </a:solidFill>
                <a:latin typeface="Calibri"/>
                <a:ea typeface="Calibri"/>
                <a:cs typeface="Calibri"/>
                <a:sym typeface="Calibri"/>
              </a:rPr>
              <a:t>valemos lo mismo </a:t>
            </a:r>
            <a:r>
              <a:rPr b="0" i="0" lang="en-US" sz="1600" u="none" cap="none" strike="noStrike">
                <a:solidFill>
                  <a:schemeClr val="dk1"/>
                </a:solidFill>
                <a:latin typeface="Calibri"/>
                <a:ea typeface="Calibri"/>
                <a:cs typeface="Calibri"/>
                <a:sym typeface="Calibri"/>
              </a:rPr>
              <a:t>como seres humanos a pesar de tener o no diferentes habilidades, capacidades y naturalezas. </a:t>
            </a:r>
            <a:endParaRPr/>
          </a:p>
          <a:p>
            <a:pPr indent="-285750" lvl="0" marL="285750" marR="0" rtl="0" algn="l">
              <a:lnSpc>
                <a:spcPct val="90000"/>
              </a:lnSpc>
              <a:spcBef>
                <a:spcPts val="1000"/>
              </a:spcBef>
              <a:spcAft>
                <a:spcPts val="0"/>
              </a:spcAft>
              <a:buClr>
                <a:schemeClr val="dk1"/>
              </a:buClr>
              <a:buSzPts val="1920"/>
              <a:buFont typeface="Arimo"/>
              <a:buChar char="⍀"/>
            </a:pPr>
            <a:r>
              <a:rPr b="0" i="0" lang="en-US" sz="1600" u="none" cap="none" strike="noStrike">
                <a:solidFill>
                  <a:schemeClr val="dk1"/>
                </a:solidFill>
                <a:latin typeface="Calibri"/>
                <a:ea typeface="Calibri"/>
                <a:cs typeface="Calibri"/>
                <a:sym typeface="Calibri"/>
              </a:rPr>
              <a:t>Si las personas fuéramos iguales en el sentido de idénticas, es decir, si fuésemos similares en capacidades, naturaleza, habilidades, etc. –y específicamente las mujeres y los hombres–, no habría necesidad del derecho humano a la igualdad.</a:t>
            </a:r>
            <a:endParaRPr/>
          </a:p>
        </p:txBody>
      </p:sp>
      <p:sp>
        <p:nvSpPr>
          <p:cNvPr id="487" name="Shape 487"/>
          <p:cNvSpPr txBox="1"/>
          <p:nvPr>
            <p:ph idx="12" type="sldNum"/>
          </p:nvPr>
        </p:nvSpPr>
        <p:spPr>
          <a:xfrm>
            <a:off x="8758646" y="616986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000">
                <a:solidFill>
                  <a:srgbClr val="888888"/>
                </a:solidFill>
                <a:latin typeface="Calibri"/>
                <a:ea typeface="Calibri"/>
                <a:cs typeface="Calibri"/>
                <a:sym typeface="Calibri"/>
              </a:rPr>
              <a:t>‹#›</a:t>
            </a:fld>
            <a:endParaRPr b="1" sz="20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p:nvPr/>
        </p:nvSpPr>
        <p:spPr>
          <a:xfrm>
            <a:off x="0" y="0"/>
            <a:ext cx="4027251" cy="6858000"/>
          </a:xfrm>
          <a:prstGeom prst="rect">
            <a:avLst/>
          </a:pr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Shape 494"/>
          <p:cNvSpPr txBox="1"/>
          <p:nvPr>
            <p:ph idx="1" type="body"/>
          </p:nvPr>
        </p:nvSpPr>
        <p:spPr>
          <a:xfrm>
            <a:off x="4720243" y="907103"/>
            <a:ext cx="6492240" cy="5464513"/>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La CEDAW no solo establece la asignación de fondos para la aplicación de 'medidas apropiadas' sino que también exige a los Estados Parte que asignen presupuestos específicos para medidas especiales de carácter temporal, orientadas a acelerar la igualdad entre mujeres y hombres. </a:t>
            </a:r>
            <a:endParaRPr/>
          </a:p>
        </p:txBody>
      </p:sp>
      <p:sp>
        <p:nvSpPr>
          <p:cNvPr id="495" name="Shape 495"/>
          <p:cNvSpPr txBox="1"/>
          <p:nvPr>
            <p:ph idx="2" type="body"/>
          </p:nvPr>
        </p:nvSpPr>
        <p:spPr>
          <a:xfrm>
            <a:off x="0" y="3179063"/>
            <a:ext cx="3947610" cy="338368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2D8DA8"/>
              </a:buClr>
              <a:buSzPts val="3600"/>
              <a:buFont typeface="Arial"/>
              <a:buNone/>
            </a:pPr>
            <a:r>
              <a:rPr b="1" i="0" lang="en-US" sz="3600" u="none" cap="none" strike="noStrike">
                <a:solidFill>
                  <a:srgbClr val="2D8DA8"/>
                </a:solidFill>
                <a:latin typeface="Arial"/>
                <a:ea typeface="Arial"/>
                <a:cs typeface="Arial"/>
                <a:sym typeface="Arial"/>
              </a:rPr>
              <a:t>CONVENCIÓN SOBRE LA ELIMINACIÓN DE TODAS LAS FORMAS DE DISCRIMINACIÓN CONTRA LA MUJER </a:t>
            </a:r>
            <a:endParaRPr/>
          </a:p>
        </p:txBody>
      </p:sp>
      <p:sp>
        <p:nvSpPr>
          <p:cNvPr id="496" name="Shape 4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497" name="Shape 497"/>
          <p:cNvPicPr preferRelativeResize="0"/>
          <p:nvPr/>
        </p:nvPicPr>
        <p:blipFill rotWithShape="1">
          <a:blip r:embed="rId3">
            <a:alphaModFix/>
          </a:blip>
          <a:srcRect b="0" l="0" r="0" t="0"/>
          <a:stretch/>
        </p:blipFill>
        <p:spPr>
          <a:xfrm>
            <a:off x="550204" y="267669"/>
            <a:ext cx="2902225" cy="2812992"/>
          </a:xfrm>
          <a:prstGeom prst="rect">
            <a:avLst/>
          </a:prstGeom>
          <a:noFill/>
          <a:ln>
            <a:noFill/>
          </a:ln>
        </p:spPr>
      </p:pic>
      <p:sp>
        <p:nvSpPr>
          <p:cNvPr id="498" name="Shape 498"/>
          <p:cNvSpPr/>
          <p:nvPr/>
        </p:nvSpPr>
        <p:spPr>
          <a:xfrm>
            <a:off x="691714" y="2157331"/>
            <a:ext cx="233147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2D8DA8"/>
                </a:solidFill>
                <a:latin typeface="Calibri"/>
                <a:ea typeface="Calibri"/>
                <a:cs typeface="Calibri"/>
                <a:sym typeface="Calibri"/>
              </a:rPr>
              <a:t>CEDAW</a:t>
            </a:r>
            <a:endParaRPr/>
          </a:p>
        </p:txBody>
      </p:sp>
      <p:sp>
        <p:nvSpPr>
          <p:cNvPr id="499" name="Shape 499"/>
          <p:cNvSpPr/>
          <p:nvPr/>
        </p:nvSpPr>
        <p:spPr>
          <a:xfrm>
            <a:off x="4027252" y="0"/>
            <a:ext cx="141510" cy="6858000"/>
          </a:xfrm>
          <a:prstGeom prst="rect">
            <a:avLst/>
          </a:prstGeom>
          <a:solidFill>
            <a:schemeClr val="accent2"/>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txBox="1"/>
          <p:nvPr>
            <p:ph type="title"/>
          </p:nvPr>
        </p:nvSpPr>
        <p:spPr>
          <a:xfrm>
            <a:off x="2927986" y="116206"/>
            <a:ext cx="7126604" cy="43243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1" i="0" lang="en-US" sz="2520" u="none" cap="none" strike="noStrike">
                <a:solidFill>
                  <a:schemeClr val="dk1"/>
                </a:solidFill>
                <a:latin typeface="Calibri"/>
                <a:ea typeface="Calibri"/>
                <a:cs typeface="Calibri"/>
                <a:sym typeface="Calibri"/>
              </a:rPr>
              <a:t>Carácterísticas de los  Derechos Humanos</a:t>
            </a:r>
            <a:endParaRPr/>
          </a:p>
        </p:txBody>
      </p:sp>
      <p:sp>
        <p:nvSpPr>
          <p:cNvPr id="506" name="Shape 506"/>
          <p:cNvSpPr txBox="1"/>
          <p:nvPr>
            <p:ph idx="1" type="body"/>
          </p:nvPr>
        </p:nvSpPr>
        <p:spPr>
          <a:xfrm>
            <a:off x="1343026" y="6078856"/>
            <a:ext cx="10024110" cy="7200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60"/>
              <a:buFont typeface="Arial"/>
              <a:buNone/>
            </a:pPr>
            <a:r>
              <a:rPr b="0" i="0" lang="en-US" sz="1260" u="none" cap="none" strike="noStrike">
                <a:solidFill>
                  <a:schemeClr val="dk1"/>
                </a:solidFill>
                <a:latin typeface="Calibri"/>
                <a:ea typeface="Calibri"/>
                <a:cs typeface="Calibri"/>
                <a:sym typeface="Calibri"/>
              </a:rPr>
              <a:t>Fuente: Elaboraciones propias sobre la base de información de la Oficina del Alto Comisionado de las Naciones Unidas para los Derechos Humanos, OACNUDH (2011). 20 Claves para Conocer y Comprender mejor los Derechos Humanos, México. Disponible en http://www.coddehumgro.org.mx/sitio/archivos/cultura-paz/publicaciones/20claves%20ACDH.pdf. Pág. 7, 8 y 11. Consultada el 26 de mayo de 2015.</a:t>
            </a:r>
            <a:endParaRPr/>
          </a:p>
        </p:txBody>
      </p:sp>
      <p:sp>
        <p:nvSpPr>
          <p:cNvPr id="507" name="Shape 507"/>
          <p:cNvSpPr txBox="1"/>
          <p:nvPr>
            <p:ph idx="12" type="sldNum"/>
          </p:nvPr>
        </p:nvSpPr>
        <p:spPr>
          <a:xfrm>
            <a:off x="1981200" y="6356986"/>
            <a:ext cx="2133600" cy="36385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508" name="Shape 508"/>
          <p:cNvSpPr txBox="1"/>
          <p:nvPr/>
        </p:nvSpPr>
        <p:spPr>
          <a:xfrm>
            <a:off x="3648076" y="621031"/>
            <a:ext cx="6625590"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chemeClr val="dk1"/>
                </a:solidFill>
                <a:latin typeface="Arial"/>
                <a:ea typeface="Arial"/>
                <a:cs typeface="Arial"/>
                <a:sym typeface="Arial"/>
              </a:rPr>
              <a:t>Los derechos humanos son principalmente “leyes para los Estados, hechas por los Estados y sobre las obligaciones de los Estados” OACNUDH</a:t>
            </a:r>
            <a:endParaRPr sz="1600">
              <a:solidFill>
                <a:schemeClr val="dk1"/>
              </a:solidFill>
              <a:latin typeface="Calibri"/>
              <a:ea typeface="Calibri"/>
              <a:cs typeface="Calibri"/>
              <a:sym typeface="Calibri"/>
            </a:endParaRPr>
          </a:p>
        </p:txBody>
      </p:sp>
      <p:grpSp>
        <p:nvGrpSpPr>
          <p:cNvPr id="509" name="Shape 509"/>
          <p:cNvGrpSpPr/>
          <p:nvPr/>
        </p:nvGrpSpPr>
        <p:grpSpPr>
          <a:xfrm>
            <a:off x="2631366" y="1356125"/>
            <a:ext cx="5978761" cy="4643666"/>
            <a:chOff x="1115074" y="956"/>
            <a:chExt cx="5978761" cy="4643666"/>
          </a:xfrm>
        </p:grpSpPr>
        <p:sp>
          <p:nvSpPr>
            <p:cNvPr id="510" name="Shape 510"/>
            <p:cNvSpPr/>
            <p:nvPr/>
          </p:nvSpPr>
          <p:spPr>
            <a:xfrm rot="5400000">
              <a:off x="833200" y="766933"/>
              <a:ext cx="1237953"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Shape 511"/>
            <p:cNvSpPr/>
            <p:nvPr/>
          </p:nvSpPr>
          <p:spPr>
            <a:xfrm>
              <a:off x="1115074" y="16999"/>
              <a:ext cx="1644672" cy="899932"/>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2" name="Shape 512"/>
            <p:cNvSpPr txBox="1"/>
            <p:nvPr/>
          </p:nvSpPr>
          <p:spPr>
            <a:xfrm>
              <a:off x="1141432" y="43357"/>
              <a:ext cx="1591956" cy="8472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Universales</a:t>
              </a:r>
              <a:endParaRPr sz="1600">
                <a:solidFill>
                  <a:schemeClr val="dk1"/>
                </a:solidFill>
                <a:latin typeface="Calibri"/>
                <a:ea typeface="Calibri"/>
                <a:cs typeface="Calibri"/>
                <a:sym typeface="Calibri"/>
              </a:endParaRPr>
            </a:p>
          </p:txBody>
        </p:sp>
        <p:sp>
          <p:nvSpPr>
            <p:cNvPr id="513" name="Shape 513"/>
            <p:cNvSpPr/>
            <p:nvPr/>
          </p:nvSpPr>
          <p:spPr>
            <a:xfrm rot="5400000">
              <a:off x="844741"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4" name="Shape 514"/>
            <p:cNvSpPr/>
            <p:nvPr/>
          </p:nvSpPr>
          <p:spPr>
            <a:xfrm>
              <a:off x="1122732"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Shape 515"/>
            <p:cNvSpPr txBox="1"/>
            <p:nvPr/>
          </p:nvSpPr>
          <p:spPr>
            <a:xfrm>
              <a:off x="1151365" y="1251607"/>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Indivisibles, </a:t>
              </a:r>
              <a:r>
                <a:rPr lang="en-US" sz="1500">
                  <a:solidFill>
                    <a:schemeClr val="dk1"/>
                  </a:solidFill>
                  <a:latin typeface="Calibri"/>
                  <a:ea typeface="Calibri"/>
                  <a:cs typeface="Calibri"/>
                  <a:sym typeface="Calibri"/>
                </a:rPr>
                <a:t>interdependientes</a:t>
              </a:r>
              <a:endParaRPr sz="1500">
                <a:solidFill>
                  <a:schemeClr val="dk1"/>
                </a:solidFill>
                <a:latin typeface="Calibri"/>
                <a:ea typeface="Calibri"/>
                <a:cs typeface="Calibri"/>
                <a:sym typeface="Calibri"/>
              </a:endParaRPr>
            </a:p>
          </p:txBody>
        </p:sp>
        <p:sp>
          <p:nvSpPr>
            <p:cNvPr id="516" name="Shape 516"/>
            <p:cNvSpPr/>
            <p:nvPr/>
          </p:nvSpPr>
          <p:spPr>
            <a:xfrm rot="5400000">
              <a:off x="844741"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Shape 517"/>
            <p:cNvSpPr/>
            <p:nvPr/>
          </p:nvSpPr>
          <p:spPr>
            <a:xfrm>
              <a:off x="1122732"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8" name="Shape 518"/>
            <p:cNvSpPr txBox="1"/>
            <p:nvPr/>
          </p:nvSpPr>
          <p:spPr>
            <a:xfrm>
              <a:off x="1151365" y="2473624"/>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Integrales y complementarios</a:t>
              </a:r>
              <a:endParaRPr sz="1600">
                <a:solidFill>
                  <a:schemeClr val="dk1"/>
                </a:solidFill>
                <a:latin typeface="Calibri"/>
                <a:ea typeface="Calibri"/>
                <a:cs typeface="Calibri"/>
                <a:sym typeface="Calibri"/>
              </a:endParaRPr>
            </a:p>
          </p:txBody>
        </p:sp>
        <p:sp>
          <p:nvSpPr>
            <p:cNvPr id="519" name="Shape 519"/>
            <p:cNvSpPr/>
            <p:nvPr/>
          </p:nvSpPr>
          <p:spPr>
            <a:xfrm>
              <a:off x="1455749" y="3833517"/>
              <a:ext cx="2167556"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0" name="Shape 520"/>
            <p:cNvSpPr/>
            <p:nvPr/>
          </p:nvSpPr>
          <p:spPr>
            <a:xfrm>
              <a:off x="1122732"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txBox="1"/>
            <p:nvPr/>
          </p:nvSpPr>
          <p:spPr>
            <a:xfrm>
              <a:off x="1151365" y="3695642"/>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Inalienables, indefinidos e irrevocables</a:t>
              </a:r>
              <a:endParaRPr sz="1600">
                <a:solidFill>
                  <a:schemeClr val="dk1"/>
                </a:solidFill>
                <a:latin typeface="Calibri"/>
                <a:ea typeface="Calibri"/>
                <a:cs typeface="Calibri"/>
                <a:sym typeface="Calibri"/>
              </a:endParaRPr>
            </a:p>
          </p:txBody>
        </p:sp>
        <p:sp>
          <p:nvSpPr>
            <p:cNvPr id="522" name="Shape 522"/>
            <p:cNvSpPr/>
            <p:nvPr/>
          </p:nvSpPr>
          <p:spPr>
            <a:xfrm rot="-5400000">
              <a:off x="3019443"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3" name="Shape 523"/>
            <p:cNvSpPr/>
            <p:nvPr/>
          </p:nvSpPr>
          <p:spPr>
            <a:xfrm>
              <a:off x="3297435"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txBox="1"/>
            <p:nvPr/>
          </p:nvSpPr>
          <p:spPr>
            <a:xfrm>
              <a:off x="3326068" y="3695642"/>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Irrenunciables e intransferibles</a:t>
              </a:r>
              <a:endParaRPr sz="1600">
                <a:solidFill>
                  <a:schemeClr val="dk1"/>
                </a:solidFill>
                <a:latin typeface="Calibri"/>
                <a:ea typeface="Calibri"/>
                <a:cs typeface="Calibri"/>
                <a:sym typeface="Calibri"/>
              </a:endParaRPr>
            </a:p>
          </p:txBody>
        </p:sp>
        <p:sp>
          <p:nvSpPr>
            <p:cNvPr id="525" name="Shape 525"/>
            <p:cNvSpPr/>
            <p:nvPr/>
          </p:nvSpPr>
          <p:spPr>
            <a:xfrm rot="-5400000">
              <a:off x="3019443"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6" name="Shape 526"/>
            <p:cNvSpPr/>
            <p:nvPr/>
          </p:nvSpPr>
          <p:spPr>
            <a:xfrm>
              <a:off x="3297435"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7" name="Shape 527"/>
            <p:cNvSpPr txBox="1"/>
            <p:nvPr/>
          </p:nvSpPr>
          <p:spPr>
            <a:xfrm>
              <a:off x="3326068" y="2473624"/>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Progresivos</a:t>
              </a:r>
              <a:endParaRPr sz="1600">
                <a:solidFill>
                  <a:schemeClr val="dk1"/>
                </a:solidFill>
                <a:latin typeface="Calibri"/>
                <a:ea typeface="Calibri"/>
                <a:cs typeface="Calibri"/>
                <a:sym typeface="Calibri"/>
              </a:endParaRPr>
            </a:p>
          </p:txBody>
        </p:sp>
        <p:sp>
          <p:nvSpPr>
            <p:cNvPr id="528" name="Shape 528"/>
            <p:cNvSpPr/>
            <p:nvPr/>
          </p:nvSpPr>
          <p:spPr>
            <a:xfrm rot="-5400000">
              <a:off x="3019443" y="778473"/>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9" name="Shape 529"/>
            <p:cNvSpPr/>
            <p:nvPr/>
          </p:nvSpPr>
          <p:spPr>
            <a:xfrm>
              <a:off x="3297435"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0" name="Shape 530"/>
            <p:cNvSpPr txBox="1"/>
            <p:nvPr/>
          </p:nvSpPr>
          <p:spPr>
            <a:xfrm>
              <a:off x="3326068" y="1251607"/>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Exigibles</a:t>
              </a:r>
              <a:endParaRPr sz="1600">
                <a:solidFill>
                  <a:schemeClr val="dk1"/>
                </a:solidFill>
                <a:latin typeface="Calibri"/>
                <a:ea typeface="Calibri"/>
                <a:cs typeface="Calibri"/>
                <a:sym typeface="Calibri"/>
              </a:endParaRPr>
            </a:p>
          </p:txBody>
        </p:sp>
        <p:sp>
          <p:nvSpPr>
            <p:cNvPr id="531" name="Shape 531"/>
            <p:cNvSpPr/>
            <p:nvPr/>
          </p:nvSpPr>
          <p:spPr>
            <a:xfrm>
              <a:off x="3630452" y="167465"/>
              <a:ext cx="2159898"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2" name="Shape 532"/>
            <p:cNvSpPr/>
            <p:nvPr/>
          </p:nvSpPr>
          <p:spPr>
            <a:xfrm>
              <a:off x="3297435" y="956"/>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3" name="Shape 533"/>
            <p:cNvSpPr txBox="1"/>
            <p:nvPr/>
          </p:nvSpPr>
          <p:spPr>
            <a:xfrm>
              <a:off x="3326068" y="29589"/>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De no discriminación e igualdad</a:t>
              </a:r>
              <a:endParaRPr sz="1600">
                <a:solidFill>
                  <a:schemeClr val="dk1"/>
                </a:solidFill>
                <a:latin typeface="Calibri"/>
                <a:ea typeface="Calibri"/>
                <a:cs typeface="Calibri"/>
                <a:sym typeface="Calibri"/>
              </a:endParaRPr>
            </a:p>
          </p:txBody>
        </p:sp>
        <p:sp>
          <p:nvSpPr>
            <p:cNvPr id="534" name="Shape 534"/>
            <p:cNvSpPr/>
            <p:nvPr/>
          </p:nvSpPr>
          <p:spPr>
            <a:xfrm rot="5400000">
              <a:off x="5186487" y="778473"/>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5" name="Shape 535"/>
            <p:cNvSpPr/>
            <p:nvPr/>
          </p:nvSpPr>
          <p:spPr>
            <a:xfrm>
              <a:off x="5464479" y="956"/>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6" name="Shape 536"/>
            <p:cNvSpPr txBox="1"/>
            <p:nvPr/>
          </p:nvSpPr>
          <p:spPr>
            <a:xfrm>
              <a:off x="5493112" y="29589"/>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De participación e inclusión</a:t>
              </a:r>
              <a:endParaRPr sz="1600">
                <a:solidFill>
                  <a:schemeClr val="dk1"/>
                </a:solidFill>
                <a:latin typeface="Calibri"/>
                <a:ea typeface="Calibri"/>
                <a:cs typeface="Calibri"/>
                <a:sym typeface="Calibri"/>
              </a:endParaRPr>
            </a:p>
          </p:txBody>
        </p:sp>
        <p:sp>
          <p:nvSpPr>
            <p:cNvPr id="537" name="Shape 537"/>
            <p:cNvSpPr/>
            <p:nvPr/>
          </p:nvSpPr>
          <p:spPr>
            <a:xfrm rot="5400000">
              <a:off x="5186487" y="2000491"/>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8" name="Shape 538"/>
            <p:cNvSpPr/>
            <p:nvPr/>
          </p:nvSpPr>
          <p:spPr>
            <a:xfrm>
              <a:off x="5464479" y="1222974"/>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9" name="Shape 539"/>
            <p:cNvSpPr txBox="1"/>
            <p:nvPr/>
          </p:nvSpPr>
          <p:spPr>
            <a:xfrm>
              <a:off x="5493112" y="1251607"/>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Rendición de cuentas y transparencia </a:t>
              </a:r>
              <a:endParaRPr sz="1600">
                <a:solidFill>
                  <a:schemeClr val="dk1"/>
                </a:solidFill>
                <a:latin typeface="Calibri"/>
                <a:ea typeface="Calibri"/>
                <a:cs typeface="Calibri"/>
                <a:sym typeface="Calibri"/>
              </a:endParaRPr>
            </a:p>
          </p:txBody>
        </p:sp>
        <p:sp>
          <p:nvSpPr>
            <p:cNvPr id="540" name="Shape 540"/>
            <p:cNvSpPr/>
            <p:nvPr/>
          </p:nvSpPr>
          <p:spPr>
            <a:xfrm rot="5400000">
              <a:off x="5186487" y="3222508"/>
              <a:ext cx="1214871" cy="146642"/>
            </a:xfrm>
            <a:prstGeom prst="rect">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1" name="Shape 541"/>
            <p:cNvSpPr/>
            <p:nvPr/>
          </p:nvSpPr>
          <p:spPr>
            <a:xfrm>
              <a:off x="5464479" y="2444991"/>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2" name="Shape 542"/>
            <p:cNvSpPr txBox="1"/>
            <p:nvPr/>
          </p:nvSpPr>
          <p:spPr>
            <a:xfrm>
              <a:off x="5493112" y="2473624"/>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El imperio de la ley</a:t>
              </a:r>
              <a:endParaRPr sz="1600">
                <a:solidFill>
                  <a:schemeClr val="dk1"/>
                </a:solidFill>
                <a:latin typeface="Calibri"/>
                <a:ea typeface="Calibri"/>
                <a:cs typeface="Calibri"/>
                <a:sym typeface="Calibri"/>
              </a:endParaRPr>
            </a:p>
          </p:txBody>
        </p:sp>
        <p:sp>
          <p:nvSpPr>
            <p:cNvPr id="543" name="Shape 543"/>
            <p:cNvSpPr/>
            <p:nvPr/>
          </p:nvSpPr>
          <p:spPr>
            <a:xfrm>
              <a:off x="5464479" y="3667009"/>
              <a:ext cx="1629356" cy="977613"/>
            </a:xfrm>
            <a:prstGeom prst="roundRect">
              <a:avLst>
                <a:gd fmla="val 1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4" name="Shape 544"/>
            <p:cNvSpPr txBox="1"/>
            <p:nvPr/>
          </p:nvSpPr>
          <p:spPr>
            <a:xfrm>
              <a:off x="5493112" y="3695642"/>
              <a:ext cx="1572090" cy="92034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Protegidos </a:t>
              </a:r>
              <a:r>
                <a:rPr lang="en-US" sz="1400">
                  <a:solidFill>
                    <a:schemeClr val="dk1"/>
                  </a:solidFill>
                  <a:latin typeface="Calibri"/>
                  <a:ea typeface="Calibri"/>
                  <a:cs typeface="Calibri"/>
                  <a:sym typeface="Calibri"/>
                </a:rPr>
                <a:t>internacionalmente</a:t>
              </a:r>
              <a:endParaRPr sz="14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838200" y="365125"/>
            <a:ext cx="10515600" cy="52184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Índice</a:t>
            </a:r>
            <a:endParaRPr/>
          </a:p>
        </p:txBody>
      </p:sp>
      <p:sp>
        <p:nvSpPr>
          <p:cNvPr id="117" name="Shape 117"/>
          <p:cNvSpPr txBox="1"/>
          <p:nvPr>
            <p:ph idx="1" type="body"/>
          </p:nvPr>
        </p:nvSpPr>
        <p:spPr>
          <a:xfrm>
            <a:off x="838200" y="886968"/>
            <a:ext cx="5181600" cy="5797296"/>
          </a:xfrm>
          <a:prstGeom prst="rect">
            <a:avLst/>
          </a:prstGeom>
          <a:noFill/>
          <a:ln>
            <a:noFill/>
          </a:ln>
        </p:spPr>
        <p:txBody>
          <a:bodyPr anchorCtr="0" anchor="t" bIns="45700" lIns="91425" spcFirstLastPara="1" rIns="91425" wrap="square" tIns="45700">
            <a:noAutofit/>
          </a:bodyPr>
          <a:lstStyle/>
          <a:p>
            <a:pPr indent="-400049" lvl="0" marL="407988" marR="0" rtl="0" algn="l">
              <a:lnSpc>
                <a:spcPct val="114000"/>
              </a:lnSpc>
              <a:spcBef>
                <a:spcPts val="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Preámbulo</a:t>
            </a:r>
            <a:endParaRPr b="0" i="0" sz="1750" u="none" cap="none" strike="noStrike">
              <a:solidFill>
                <a:schemeClr val="dk1"/>
              </a:solidFill>
              <a:latin typeface="Calibri"/>
              <a:ea typeface="Calibri"/>
              <a:cs typeface="Calibri"/>
              <a:sym typeface="Calibri"/>
            </a:endParaRPr>
          </a:p>
          <a:p>
            <a:pPr indent="-400049" lvl="0" marL="407988"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Para entender lo que estamos haciendo</a:t>
            </a:r>
            <a:endParaRPr b="0" i="0" sz="1750" u="none" cap="none" strike="noStrike">
              <a:solidFill>
                <a:schemeClr val="dk1"/>
              </a:solidFill>
              <a:latin typeface="Calibri"/>
              <a:ea typeface="Calibri"/>
              <a:cs typeface="Calibri"/>
              <a:sym typeface="Calibri"/>
            </a:endParaRPr>
          </a:p>
          <a:p>
            <a:pPr indent="-400049" lvl="0" marL="407988"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Lo que se busca con la agenda Global de Naciones Unidas</a:t>
            </a:r>
            <a:endParaRPr b="0" i="0" sz="1750" u="none" cap="none" strike="noStrike">
              <a:solidFill>
                <a:schemeClr val="dk1"/>
              </a:solidFill>
              <a:latin typeface="Calibri"/>
              <a:ea typeface="Calibri"/>
              <a:cs typeface="Calibri"/>
              <a:sym typeface="Calibri"/>
            </a:endParaRPr>
          </a:p>
          <a:p>
            <a:pPr indent="-400049" lvl="0" marL="407988"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La posibilidad de utilizar instrumento que pueden estar siendo aplicados en la mayoría de los países del mundo.</a:t>
            </a:r>
            <a:endParaRPr b="0" i="0" sz="1750" u="none" cap="none" strike="noStrike">
              <a:solidFill>
                <a:schemeClr val="dk1"/>
              </a:solidFill>
              <a:latin typeface="Calibri"/>
              <a:ea typeface="Calibri"/>
              <a:cs typeface="Calibri"/>
              <a:sym typeface="Calibri"/>
            </a:endParaRPr>
          </a:p>
          <a:p>
            <a:pPr indent="-400049" lvl="0" marL="407988"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Ejercicio</a:t>
            </a:r>
            <a:endParaRPr b="0" i="0" sz="1750" u="none" cap="none" strike="noStrike">
              <a:solidFill>
                <a:schemeClr val="dk1"/>
              </a:solidFill>
              <a:latin typeface="Calibri"/>
              <a:ea typeface="Calibri"/>
              <a:cs typeface="Calibri"/>
              <a:sym typeface="Calibri"/>
            </a:endParaRPr>
          </a:p>
          <a:p>
            <a:pPr indent="-400049" lvl="0" marL="407988"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Conceptos básicos generales</a:t>
            </a:r>
            <a:endParaRPr b="0" i="0" sz="1750" u="none" cap="none" strike="noStrike">
              <a:solidFill>
                <a:schemeClr val="dk1"/>
              </a:solidFill>
              <a:latin typeface="Calibri"/>
              <a:ea typeface="Calibri"/>
              <a:cs typeface="Calibri"/>
              <a:sym typeface="Calibri"/>
            </a:endParaRPr>
          </a:p>
          <a:p>
            <a:pPr indent="-400050" lvl="1" marL="865188" marR="0" rtl="0" algn="l">
              <a:lnSpc>
                <a:spcPct val="114000"/>
              </a:lnSpc>
              <a:spcBef>
                <a:spcPts val="600"/>
              </a:spcBef>
              <a:spcAft>
                <a:spcPts val="0"/>
              </a:spcAft>
              <a:buClr>
                <a:srgbClr val="C00000"/>
              </a:buClr>
              <a:buSzPts val="1200"/>
              <a:buFont typeface="Noto Sans Symbols"/>
              <a:buChar char="➢"/>
            </a:pPr>
            <a:r>
              <a:rPr b="0" i="0" lang="en-US" sz="1500" u="none" cap="none" strike="noStrike">
                <a:solidFill>
                  <a:schemeClr val="dk1"/>
                </a:solidFill>
                <a:latin typeface="Calibri"/>
                <a:ea typeface="Calibri"/>
                <a:cs typeface="Calibri"/>
                <a:sym typeface="Calibri"/>
              </a:rPr>
              <a:t>Finanzas Públicas</a:t>
            </a:r>
            <a:endParaRPr b="0" i="0" sz="1500" u="none" cap="none" strike="noStrike">
              <a:solidFill>
                <a:schemeClr val="dk1"/>
              </a:solidFill>
              <a:latin typeface="Calibri"/>
              <a:ea typeface="Calibri"/>
              <a:cs typeface="Calibri"/>
              <a:sym typeface="Calibri"/>
            </a:endParaRPr>
          </a:p>
          <a:p>
            <a:pPr indent="-400050" lvl="1" marL="865188" marR="0" rtl="0" algn="l">
              <a:lnSpc>
                <a:spcPct val="114000"/>
              </a:lnSpc>
              <a:spcBef>
                <a:spcPts val="600"/>
              </a:spcBef>
              <a:spcAft>
                <a:spcPts val="0"/>
              </a:spcAft>
              <a:buClr>
                <a:srgbClr val="C00000"/>
              </a:buClr>
              <a:buSzPts val="1200"/>
              <a:buFont typeface="Noto Sans Symbols"/>
              <a:buChar char="➢"/>
            </a:pPr>
            <a:r>
              <a:rPr b="0" i="0" lang="en-US" sz="1500" u="none" cap="none" strike="noStrike">
                <a:solidFill>
                  <a:schemeClr val="dk1"/>
                </a:solidFill>
                <a:latin typeface="Calibri"/>
                <a:ea typeface="Calibri"/>
                <a:cs typeface="Calibri"/>
                <a:sym typeface="Calibri"/>
              </a:rPr>
              <a:t>Presupuesto Público</a:t>
            </a:r>
            <a:endParaRPr/>
          </a:p>
          <a:p>
            <a:pPr indent="-400050" lvl="1" marL="865188" marR="0" rtl="0" algn="l">
              <a:lnSpc>
                <a:spcPct val="114000"/>
              </a:lnSpc>
              <a:spcBef>
                <a:spcPts val="600"/>
              </a:spcBef>
              <a:spcAft>
                <a:spcPts val="0"/>
              </a:spcAft>
              <a:buClr>
                <a:srgbClr val="C00000"/>
              </a:buClr>
              <a:buSzPts val="1200"/>
              <a:buFont typeface="Noto Sans Symbols"/>
              <a:buChar char="➢"/>
            </a:pPr>
            <a:r>
              <a:rPr b="0" i="0" lang="en-US" sz="1500" u="none" cap="none" strike="noStrike">
                <a:solidFill>
                  <a:schemeClr val="dk1"/>
                </a:solidFill>
                <a:latin typeface="Calibri"/>
                <a:ea typeface="Calibri"/>
                <a:cs typeface="Calibri"/>
                <a:sym typeface="Calibri"/>
              </a:rPr>
              <a:t>Macroeconomía</a:t>
            </a:r>
            <a:endParaRPr b="0" i="0" sz="1500" u="none" cap="none" strike="noStrike">
              <a:solidFill>
                <a:schemeClr val="dk1"/>
              </a:solidFill>
              <a:latin typeface="Calibri"/>
              <a:ea typeface="Calibri"/>
              <a:cs typeface="Calibri"/>
              <a:sym typeface="Calibri"/>
            </a:endParaRPr>
          </a:p>
          <a:p>
            <a:pPr indent="-400050" lvl="1" marL="865188" marR="0" rtl="0" algn="l">
              <a:lnSpc>
                <a:spcPct val="114000"/>
              </a:lnSpc>
              <a:spcBef>
                <a:spcPts val="600"/>
              </a:spcBef>
              <a:spcAft>
                <a:spcPts val="0"/>
              </a:spcAft>
              <a:buClr>
                <a:srgbClr val="C00000"/>
              </a:buClr>
              <a:buSzPts val="1200"/>
              <a:buFont typeface="Noto Sans Symbols"/>
              <a:buChar char="➢"/>
            </a:pPr>
            <a:r>
              <a:rPr b="0" i="0" lang="en-US" sz="1500" u="none" cap="none" strike="noStrike">
                <a:solidFill>
                  <a:schemeClr val="dk1"/>
                </a:solidFill>
                <a:latin typeface="Calibri"/>
                <a:ea typeface="Calibri"/>
                <a:cs typeface="Calibri"/>
                <a:sym typeface="Calibri"/>
              </a:rPr>
              <a:t>Análisis de la Política Fiscal desde cuatro fundamentos</a:t>
            </a:r>
            <a:endParaRPr b="0" i="0" sz="1500" u="none" cap="none" strike="noStrike">
              <a:solidFill>
                <a:schemeClr val="dk1"/>
              </a:solidFill>
              <a:latin typeface="Calibri"/>
              <a:ea typeface="Calibri"/>
              <a:cs typeface="Calibri"/>
              <a:sym typeface="Calibri"/>
            </a:endParaRPr>
          </a:p>
          <a:p>
            <a:pPr indent="-400050" lvl="1" marL="865188" marR="0" rtl="0" algn="l">
              <a:lnSpc>
                <a:spcPct val="114000"/>
              </a:lnSpc>
              <a:spcBef>
                <a:spcPts val="600"/>
              </a:spcBef>
              <a:spcAft>
                <a:spcPts val="0"/>
              </a:spcAft>
              <a:buClr>
                <a:srgbClr val="C00000"/>
              </a:buClr>
              <a:buSzPts val="1200"/>
              <a:buFont typeface="Noto Sans Symbols"/>
              <a:buChar char="➢"/>
            </a:pPr>
            <a:r>
              <a:rPr b="0" i="0" lang="en-US" sz="1500" u="none" cap="none" strike="noStrike">
                <a:solidFill>
                  <a:schemeClr val="dk1"/>
                </a:solidFill>
                <a:latin typeface="Calibri"/>
                <a:ea typeface="Calibri"/>
                <a:cs typeface="Calibri"/>
                <a:sym typeface="Calibri"/>
              </a:rPr>
              <a:t>El principio de Igualdad, los derechos humanos y el derecho a la ciudad</a:t>
            </a:r>
            <a:endParaRPr b="0" i="0" sz="1500" u="none" cap="none" strike="noStrike">
              <a:solidFill>
                <a:schemeClr val="dk1"/>
              </a:solidFill>
              <a:latin typeface="Calibri"/>
              <a:ea typeface="Calibri"/>
              <a:cs typeface="Calibri"/>
              <a:sym typeface="Calibri"/>
            </a:endParaRPr>
          </a:p>
        </p:txBody>
      </p:sp>
      <p:sp>
        <p:nvSpPr>
          <p:cNvPr id="118" name="Shape 118"/>
          <p:cNvSpPr txBox="1"/>
          <p:nvPr>
            <p:ph idx="2" type="body"/>
          </p:nvPr>
        </p:nvSpPr>
        <p:spPr>
          <a:xfrm>
            <a:off x="6172200" y="886968"/>
            <a:ext cx="5404104" cy="5797296"/>
          </a:xfrm>
          <a:prstGeom prst="rect">
            <a:avLst/>
          </a:prstGeom>
          <a:noFill/>
          <a:ln>
            <a:noFill/>
          </a:ln>
        </p:spPr>
        <p:txBody>
          <a:bodyPr anchorCtr="0" anchor="t" bIns="45700" lIns="91425" spcFirstLastPara="1" rIns="91425" wrap="square" tIns="45700">
            <a:noAutofit/>
          </a:bodyPr>
          <a:lstStyle/>
          <a:p>
            <a:pPr indent="-361950" lvl="0" marL="361950" marR="0" rtl="0" algn="l">
              <a:lnSpc>
                <a:spcPct val="114000"/>
              </a:lnSpc>
              <a:spcBef>
                <a:spcPts val="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Conceptos básicos de género</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Presupuestos Sensibles al Género</a:t>
            </a:r>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Las etapas, mecanismos e instrumentos de la política pública</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Países y regiones que aplican la Gestión por Resultados en el diseño en programático-presupuestal gubernamental</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Enfoques de inclusión de las mujeres al desarrollo, su evolución en el tiempo y su coexistencia presente</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Necesidades prácticas e intereses estratégicos</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Recomendación fundamental</a:t>
            </a:r>
            <a:endParaRPr b="0" i="0" sz="1750" u="none" cap="none" strike="noStrike">
              <a:solidFill>
                <a:schemeClr val="dk1"/>
              </a:solidFill>
              <a:latin typeface="Calibri"/>
              <a:ea typeface="Calibri"/>
              <a:cs typeface="Calibri"/>
              <a:sym typeface="Calibri"/>
            </a:endParaRPr>
          </a:p>
          <a:p>
            <a:pPr indent="-361950" lvl="0" marL="361950" marR="0" rtl="0" algn="l">
              <a:lnSpc>
                <a:spcPct val="114000"/>
              </a:lnSpc>
              <a:spcBef>
                <a:spcPts val="600"/>
              </a:spcBef>
              <a:spcAft>
                <a:spcPts val="0"/>
              </a:spcAft>
              <a:buClr>
                <a:srgbClr val="C00000"/>
              </a:buClr>
              <a:buSzPts val="1400"/>
              <a:buFont typeface="Noto Sans Symbols"/>
              <a:buChar char="❑"/>
            </a:pPr>
            <a:r>
              <a:rPr b="0" i="0" lang="en-US" sz="1750" u="none" cap="none" strike="noStrike">
                <a:solidFill>
                  <a:schemeClr val="dk1"/>
                </a:solidFill>
                <a:latin typeface="Calibri"/>
                <a:ea typeface="Calibri"/>
                <a:cs typeface="Calibri"/>
                <a:sym typeface="Calibri"/>
              </a:rPr>
              <a:t>ANEXO de Brechas de desigualdad</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Shape 5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El presupuesto público se vincula en mayor medida con dos principios de los derechos humanos</a:t>
            </a:r>
            <a:endParaRPr/>
          </a:p>
        </p:txBody>
      </p:sp>
      <p:sp>
        <p:nvSpPr>
          <p:cNvPr id="551" name="Shape 5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2400">
                <a:solidFill>
                  <a:srgbClr val="888888"/>
                </a:solidFill>
                <a:latin typeface="Calibri"/>
                <a:ea typeface="Calibri"/>
                <a:cs typeface="Calibri"/>
                <a:sym typeface="Calibri"/>
              </a:rPr>
              <a:t>‹#›</a:t>
            </a:fld>
            <a:endParaRPr sz="2400">
              <a:solidFill>
                <a:srgbClr val="888888"/>
              </a:solidFill>
              <a:latin typeface="Calibri"/>
              <a:ea typeface="Calibri"/>
              <a:cs typeface="Calibri"/>
              <a:sym typeface="Calibri"/>
            </a:endParaRPr>
          </a:p>
        </p:txBody>
      </p:sp>
      <p:grpSp>
        <p:nvGrpSpPr>
          <p:cNvPr id="552" name="Shape 552"/>
          <p:cNvGrpSpPr/>
          <p:nvPr/>
        </p:nvGrpSpPr>
        <p:grpSpPr>
          <a:xfrm>
            <a:off x="1498168" y="2514523"/>
            <a:ext cx="9058301" cy="1313870"/>
            <a:chOff x="2654" y="92379"/>
            <a:chExt cx="9058301" cy="1313870"/>
          </a:xfrm>
        </p:grpSpPr>
        <p:sp>
          <p:nvSpPr>
            <p:cNvPr id="553" name="Shape 553"/>
            <p:cNvSpPr/>
            <p:nvPr/>
          </p:nvSpPr>
          <p:spPr>
            <a:xfrm>
              <a:off x="2654" y="923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4" name="Shape 554"/>
            <p:cNvSpPr txBox="1"/>
            <p:nvPr/>
          </p:nvSpPr>
          <p:spPr>
            <a:xfrm>
              <a:off x="649486" y="92379"/>
              <a:ext cx="1940496" cy="1293663"/>
            </a:xfrm>
            <a:prstGeom prst="rect">
              <a:avLst/>
            </a:prstGeom>
            <a:noFill/>
            <a:ln>
              <a:noFill/>
            </a:ln>
          </p:spPr>
          <p:txBody>
            <a:bodyPr anchorCtr="0" anchor="ctr" bIns="32000" lIns="96000" spcFirstLastPara="1" rIns="32000" wrap="square" tIns="32000">
              <a:noAutofit/>
            </a:bodyPr>
            <a:lstStyle/>
            <a:p>
              <a:pPr indent="0" lvl="0" marL="0" marR="0" rtl="0" algn="ctr">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universalidad </a:t>
              </a:r>
              <a:endParaRPr/>
            </a:p>
            <a:p>
              <a:pPr indent="0" lvl="0" marL="0" marR="0" rtl="0" algn="ctr">
                <a:lnSpc>
                  <a:spcPct val="90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55" name="Shape 555"/>
            <p:cNvSpPr/>
            <p:nvPr/>
          </p:nvSpPr>
          <p:spPr>
            <a:xfrm>
              <a:off x="2913398" y="923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6" name="Shape 556"/>
            <p:cNvSpPr txBox="1"/>
            <p:nvPr/>
          </p:nvSpPr>
          <p:spPr>
            <a:xfrm>
              <a:off x="3560230" y="92379"/>
              <a:ext cx="1940496" cy="1293663"/>
            </a:xfrm>
            <a:prstGeom prst="rect">
              <a:avLst/>
            </a:prstGeom>
            <a:noFill/>
            <a:ln>
              <a:noFill/>
            </a:ln>
          </p:spPr>
          <p:txBody>
            <a:bodyPr anchorCtr="0" anchor="ctr" bIns="22650" lIns="68000" spcFirstLastPara="1" rIns="22650" wrap="square" tIns="226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Aplicables a todas las personas sin distinción alguna.</a:t>
              </a:r>
              <a:endParaRPr/>
            </a:p>
          </p:txBody>
        </p:sp>
        <p:sp>
          <p:nvSpPr>
            <p:cNvPr id="557" name="Shape 557"/>
            <p:cNvSpPr/>
            <p:nvPr/>
          </p:nvSpPr>
          <p:spPr>
            <a:xfrm>
              <a:off x="5826796" y="112586"/>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8" name="Shape 558"/>
            <p:cNvSpPr txBox="1"/>
            <p:nvPr/>
          </p:nvSpPr>
          <p:spPr>
            <a:xfrm>
              <a:off x="6473628" y="112586"/>
              <a:ext cx="1940496" cy="1293663"/>
            </a:xfrm>
            <a:prstGeom prst="rect">
              <a:avLst/>
            </a:prstGeom>
            <a:noFill/>
            <a:ln>
              <a:noFill/>
            </a:ln>
          </p:spPr>
          <p:txBody>
            <a:bodyPr anchorCtr="0" anchor="ctr" bIns="22650" lIns="68000" spcFirstLastPara="1" rIns="22650" wrap="square" tIns="226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¿Cuántas mujeres y hombres, están cubiertas por la inversión y el gasto público?</a:t>
              </a:r>
              <a:endParaRPr sz="1700">
                <a:solidFill>
                  <a:schemeClr val="dk1"/>
                </a:solidFill>
                <a:latin typeface="Calibri"/>
                <a:ea typeface="Calibri"/>
                <a:cs typeface="Calibri"/>
                <a:sym typeface="Calibri"/>
              </a:endParaRPr>
            </a:p>
          </p:txBody>
        </p:sp>
      </p:grpSp>
      <p:grpSp>
        <p:nvGrpSpPr>
          <p:cNvPr id="559" name="Shape 559"/>
          <p:cNvGrpSpPr/>
          <p:nvPr/>
        </p:nvGrpSpPr>
        <p:grpSpPr>
          <a:xfrm>
            <a:off x="1498168" y="4202194"/>
            <a:ext cx="9058301" cy="1295668"/>
            <a:chOff x="2654" y="16179"/>
            <a:chExt cx="9058301" cy="1295668"/>
          </a:xfrm>
        </p:grpSpPr>
        <p:sp>
          <p:nvSpPr>
            <p:cNvPr id="560" name="Shape 560"/>
            <p:cNvSpPr/>
            <p:nvPr/>
          </p:nvSpPr>
          <p:spPr>
            <a:xfrm>
              <a:off x="2654" y="161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1" name="Shape 561"/>
            <p:cNvSpPr txBox="1"/>
            <p:nvPr/>
          </p:nvSpPr>
          <p:spPr>
            <a:xfrm>
              <a:off x="649486" y="16179"/>
              <a:ext cx="1940496" cy="1293663"/>
            </a:xfrm>
            <a:prstGeom prst="rect">
              <a:avLst/>
            </a:prstGeom>
            <a:noFill/>
            <a:ln>
              <a:noFill/>
            </a:ln>
          </p:spPr>
          <p:txBody>
            <a:bodyPr anchorCtr="0" anchor="ctr" bIns="29325" lIns="88000" spcFirstLastPara="1" rIns="29325" wrap="square" tIns="29325">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La progresividad </a:t>
              </a:r>
              <a:endParaRPr/>
            </a:p>
            <a:p>
              <a:pPr indent="0" lvl="0" marL="0" marR="0" rtl="0" algn="ctr">
                <a:lnSpc>
                  <a:spcPct val="90000"/>
                </a:lnSpc>
                <a:spcBef>
                  <a:spcPts val="77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562" name="Shape 562"/>
            <p:cNvSpPr/>
            <p:nvPr/>
          </p:nvSpPr>
          <p:spPr>
            <a:xfrm>
              <a:off x="2913398" y="16179"/>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3" name="Shape 563"/>
            <p:cNvSpPr txBox="1"/>
            <p:nvPr/>
          </p:nvSpPr>
          <p:spPr>
            <a:xfrm>
              <a:off x="3560230" y="16179"/>
              <a:ext cx="1940496" cy="1293663"/>
            </a:xfrm>
            <a:prstGeom prst="rect">
              <a:avLst/>
            </a:prstGeom>
            <a:noFill/>
            <a:ln>
              <a:noFill/>
            </a:ln>
          </p:spPr>
          <p:txBody>
            <a:bodyPr anchorCtr="0" anchor="ctr" bIns="22650" lIns="68000" spcFirstLastPara="1" rIns="22650" wrap="square" tIns="22650">
              <a:noAutofit/>
            </a:bodyPr>
            <a:lstStyle/>
            <a:p>
              <a:pPr indent="0" lvl="0" marL="0" marR="0" rtl="0" algn="ctr">
                <a:lnSpc>
                  <a:spcPct val="90000"/>
                </a:lnSpc>
                <a:spcBef>
                  <a:spcPts val="0"/>
                </a:spcBef>
                <a:spcAft>
                  <a:spcPts val="0"/>
                </a:spcAft>
                <a:buClr>
                  <a:schemeClr val="dk1"/>
                </a:buClr>
                <a:buSzPts val="1700"/>
                <a:buFont typeface="Calibri"/>
                <a:buNone/>
              </a:pPr>
              <a:r>
                <a:rPr lang="en-US" sz="1700">
                  <a:solidFill>
                    <a:schemeClr val="dk1"/>
                  </a:solidFill>
                  <a:latin typeface="Calibri"/>
                  <a:ea typeface="Calibri"/>
                  <a:cs typeface="Calibri"/>
                  <a:sym typeface="Calibri"/>
                </a:rPr>
                <a:t>Avance sistemático del ejercicio y disfrute de los derechos humanos por la población</a:t>
              </a:r>
              <a:endParaRPr/>
            </a:p>
          </p:txBody>
        </p:sp>
        <p:sp>
          <p:nvSpPr>
            <p:cNvPr id="564" name="Shape 564"/>
            <p:cNvSpPr/>
            <p:nvPr/>
          </p:nvSpPr>
          <p:spPr>
            <a:xfrm>
              <a:off x="5826796" y="18184"/>
              <a:ext cx="3234159" cy="1293663"/>
            </a:xfrm>
            <a:prstGeom prst="chevron">
              <a:avLst>
                <a:gd fmla="val 50000" name="adj"/>
              </a:avLst>
            </a:prstGeom>
            <a:gradFill>
              <a:gsLst>
                <a:gs pos="0">
                  <a:srgbClr val="C7E3A2"/>
                </a:gs>
                <a:gs pos="50000">
                  <a:srgbClr val="BEDD94"/>
                </a:gs>
                <a:gs pos="100000">
                  <a:srgbClr val="B5DC8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5" name="Shape 565"/>
            <p:cNvSpPr txBox="1"/>
            <p:nvPr/>
          </p:nvSpPr>
          <p:spPr>
            <a:xfrm>
              <a:off x="6473628" y="18184"/>
              <a:ext cx="1940496" cy="1293663"/>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¿Con qué velocidad avanza la cobertura de los servicios públicos que requieren las mujeres y los hombres?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Shape 571"/>
          <p:cNvSpPr txBox="1"/>
          <p:nvPr>
            <p:ph type="title"/>
          </p:nvPr>
        </p:nvSpPr>
        <p:spPr>
          <a:xfrm>
            <a:off x="3072766" y="333376"/>
            <a:ext cx="6336030" cy="7258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Tipos de Derechos Humanos</a:t>
            </a:r>
            <a:endParaRPr/>
          </a:p>
        </p:txBody>
      </p:sp>
      <p:grpSp>
        <p:nvGrpSpPr>
          <p:cNvPr id="572" name="Shape 572"/>
          <p:cNvGrpSpPr/>
          <p:nvPr/>
        </p:nvGrpSpPr>
        <p:grpSpPr>
          <a:xfrm>
            <a:off x="2185924" y="1058864"/>
            <a:ext cx="7927656" cy="5662611"/>
            <a:chOff x="554419" y="0"/>
            <a:chExt cx="7927656" cy="5662611"/>
          </a:xfrm>
        </p:grpSpPr>
        <p:sp>
          <p:nvSpPr>
            <p:cNvPr id="573" name="Shape 573"/>
            <p:cNvSpPr/>
            <p:nvPr/>
          </p:nvSpPr>
          <p:spPr>
            <a:xfrm>
              <a:off x="3527290" y="161384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4" name="Shape 574"/>
            <p:cNvSpPr/>
            <p:nvPr/>
          </p:nvSpPr>
          <p:spPr>
            <a:xfrm>
              <a:off x="3368737" y="0"/>
              <a:ext cx="2299020" cy="133071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5" name="Shape 575"/>
            <p:cNvSpPr txBox="1"/>
            <p:nvPr/>
          </p:nvSpPr>
          <p:spPr>
            <a:xfrm>
              <a:off x="3368737" y="0"/>
              <a:ext cx="2299020" cy="1330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Civiles y Políticos</a:t>
              </a:r>
              <a:endParaRPr/>
            </a:p>
          </p:txBody>
        </p:sp>
        <p:sp>
          <p:nvSpPr>
            <p:cNvPr id="576" name="Shape 576"/>
            <p:cNvSpPr/>
            <p:nvPr/>
          </p:nvSpPr>
          <p:spPr>
            <a:xfrm>
              <a:off x="4168955" y="2161419"/>
              <a:ext cx="2206425"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7" name="Shape 577"/>
            <p:cNvSpPr/>
            <p:nvPr/>
          </p:nvSpPr>
          <p:spPr>
            <a:xfrm>
              <a:off x="6420885" y="1755409"/>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txBox="1"/>
            <p:nvPr/>
          </p:nvSpPr>
          <p:spPr>
            <a:xfrm>
              <a:off x="6420885" y="1755409"/>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Económicos, Sociales, Culturales, y Ambientales DESCA</a:t>
              </a:r>
              <a:endParaRPr/>
            </a:p>
          </p:txBody>
        </p:sp>
        <p:sp>
          <p:nvSpPr>
            <p:cNvPr id="579" name="Shape 579"/>
            <p:cNvSpPr/>
            <p:nvPr/>
          </p:nvSpPr>
          <p:spPr>
            <a:xfrm>
              <a:off x="3993437" y="304818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0" name="Shape 580"/>
            <p:cNvSpPr/>
            <p:nvPr/>
          </p:nvSpPr>
          <p:spPr>
            <a:xfrm>
              <a:off x="6103779" y="4218645"/>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1" name="Shape 581"/>
            <p:cNvSpPr txBox="1"/>
            <p:nvPr/>
          </p:nvSpPr>
          <p:spPr>
            <a:xfrm>
              <a:off x="6103779" y="4218645"/>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Colectivos sobre grupos vulnerables: migrantes, trata</a:t>
              </a:r>
              <a:endParaRPr/>
            </a:p>
          </p:txBody>
        </p:sp>
        <p:sp>
          <p:nvSpPr>
            <p:cNvPr id="582" name="Shape 582"/>
            <p:cNvSpPr/>
            <p:nvPr/>
          </p:nvSpPr>
          <p:spPr>
            <a:xfrm>
              <a:off x="3061144" y="3048184"/>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3" name="Shape 583"/>
            <p:cNvSpPr/>
            <p:nvPr/>
          </p:nvSpPr>
          <p:spPr>
            <a:xfrm>
              <a:off x="871525" y="4218645"/>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4" name="Shape 584"/>
            <p:cNvSpPr txBox="1"/>
            <p:nvPr/>
          </p:nvSpPr>
          <p:spPr>
            <a:xfrm>
              <a:off x="871525" y="4218645"/>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Especiales: mujeres, niños</a:t>
              </a:r>
              <a:endParaRPr/>
            </a:p>
          </p:txBody>
        </p:sp>
        <p:sp>
          <p:nvSpPr>
            <p:cNvPr id="585" name="Shape 585"/>
            <p:cNvSpPr/>
            <p:nvPr/>
          </p:nvSpPr>
          <p:spPr>
            <a:xfrm>
              <a:off x="2773370" y="2161419"/>
              <a:ext cx="1981914" cy="1981914"/>
            </a:xfrm>
            <a:prstGeom prst="ellipse">
              <a:avLst/>
            </a:prstGeom>
            <a:gradFill>
              <a:gsLst>
                <a:gs pos="0">
                  <a:srgbClr val="73B054">
                    <a:alpha val="49803"/>
                  </a:srgbClr>
                </a:gs>
                <a:gs pos="50000">
                  <a:srgbClr val="5FA92E">
                    <a:alpha val="49803"/>
                  </a:srgbClr>
                </a:gs>
                <a:gs pos="100000">
                  <a:srgbClr val="549B22">
                    <a:alpha val="49803"/>
                  </a:srgbClr>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6" name="Shape 586"/>
            <p:cNvSpPr/>
            <p:nvPr/>
          </p:nvSpPr>
          <p:spPr>
            <a:xfrm>
              <a:off x="554419" y="1755409"/>
              <a:ext cx="2061190" cy="144396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7" name="Shape 587"/>
            <p:cNvSpPr txBox="1"/>
            <p:nvPr/>
          </p:nvSpPr>
          <p:spPr>
            <a:xfrm>
              <a:off x="554419" y="1755409"/>
              <a:ext cx="2061190" cy="144396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Colectivos: Derecho a la Ciudad</a:t>
              </a:r>
              <a:endParaRPr/>
            </a:p>
          </p:txBody>
        </p:sp>
      </p:grpSp>
      <p:sp>
        <p:nvSpPr>
          <p:cNvPr id="588" name="Shape 588"/>
          <p:cNvSpPr txBox="1"/>
          <p:nvPr>
            <p:ph idx="12" type="sldNum"/>
          </p:nvPr>
        </p:nvSpPr>
        <p:spPr>
          <a:xfrm>
            <a:off x="1981200" y="6356986"/>
            <a:ext cx="2133600" cy="36385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Shape 594"/>
          <p:cNvSpPr txBox="1"/>
          <p:nvPr>
            <p:ph type="title"/>
          </p:nvPr>
        </p:nvSpPr>
        <p:spPr>
          <a:xfrm>
            <a:off x="1830604" y="223390"/>
            <a:ext cx="8624771" cy="220733"/>
          </a:xfrm>
          <a:prstGeom prst="rect">
            <a:avLst/>
          </a:prstGeom>
          <a:solidFill>
            <a:schemeClr val="lt1"/>
          </a:solidFill>
          <a:ln>
            <a:noFill/>
          </a:ln>
        </p:spPr>
        <p:txBody>
          <a:bodyPr anchorCtr="0" anchor="t" bIns="34275" lIns="0" spcFirstLastPara="1" rIns="0" wrap="square" tIns="34275">
            <a:noAutofit/>
          </a:bodyPr>
          <a:lstStyle/>
          <a:p>
            <a:pPr indent="0" lvl="0" marL="0" marR="0" rtl="0" algn="ctr">
              <a:lnSpc>
                <a:spcPct val="120000"/>
              </a:lnSpc>
              <a:spcBef>
                <a:spcPts val="0"/>
              </a:spcBef>
              <a:spcAft>
                <a:spcPts val="0"/>
              </a:spcAft>
              <a:buClr>
                <a:schemeClr val="accent1"/>
              </a:buClr>
              <a:buSzPts val="1350"/>
              <a:buFont typeface="Calibri"/>
              <a:buNone/>
            </a:pPr>
            <a:r>
              <a:rPr b="1" i="0" lang="en-US" sz="1350" u="none" cap="none" strike="noStrike">
                <a:solidFill>
                  <a:schemeClr val="dk1"/>
                </a:solidFill>
                <a:latin typeface="Calibri"/>
                <a:ea typeface="Calibri"/>
                <a:cs typeface="Calibri"/>
                <a:sym typeface="Calibri"/>
              </a:rPr>
              <a:t>Carta de la Ciudad de México por El Derecho a la Ciudad</a:t>
            </a:r>
            <a:endParaRPr/>
          </a:p>
        </p:txBody>
      </p:sp>
      <p:sp>
        <p:nvSpPr>
          <p:cNvPr id="595" name="Shape 595"/>
          <p:cNvSpPr txBox="1"/>
          <p:nvPr>
            <p:ph idx="1" type="body"/>
          </p:nvPr>
        </p:nvSpPr>
        <p:spPr>
          <a:xfrm>
            <a:off x="272620" y="684387"/>
            <a:ext cx="3644751" cy="6048215"/>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democrática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libre determinación.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opinión y expresión. </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habitable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reunión y asociación pacíficas.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manifestación.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elección y no discriminación respecto a la educación, la cultura, los lugares de residencia, entre otros.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de acceso a la justicia, relativa tanto a derechos individuales como colectivos.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participar en la toma de decisiones en los asuntos públicos, incluyendo a poblaciones en situación de discriminación.</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al acceso, investigación y difusión de la información pública.</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incluyente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vida.</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igualdad ante la ley.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no discriminación.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diferencia.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conciencia.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profesar libremente su religión.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residencia en el territorio de la ciudad.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tierra y a un lugar seguro donde vivir.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contar con servicios públicos básicos (agua, saneamiento y energía).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vivienda.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de circulación.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al transporte público y a la movilidad urbana.</a:t>
            </a:r>
            <a:endParaRPr/>
          </a:p>
        </p:txBody>
      </p:sp>
      <p:sp>
        <p:nvSpPr>
          <p:cNvPr id="596" name="Shape 596"/>
          <p:cNvSpPr txBox="1"/>
          <p:nvPr>
            <p:ph idx="3" type="body"/>
          </p:nvPr>
        </p:nvSpPr>
        <p:spPr>
          <a:xfrm>
            <a:off x="4125192" y="684387"/>
            <a:ext cx="4031672" cy="5964288"/>
          </a:xfrm>
          <a:prstGeom prst="rect">
            <a:avLst/>
          </a:prstGeom>
          <a:solidFill>
            <a:schemeClr val="lt1"/>
          </a:solidFill>
          <a:ln>
            <a:noFill/>
          </a:ln>
        </p:spPr>
        <p:txBody>
          <a:bodyPr anchorCtr="0" anchor="t" bIns="34275" lIns="0" spcFirstLastPara="1" rIns="0" wrap="square" tIns="34275">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sostenible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vivir en un medio ambiente sano.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protección, preservación y mejoramiento del medio ambiente.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al acceso y uso del territorio urbano y rural dentro de condiciones ambientales y económicas sustentables.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productiva</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al trabajo en condiciones satisfactorias y equitativas en términos sociales y de género.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ingreso suficiente que garantice una vida digna.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Derechos a organizarse (sindicatos, cooperativas, entre otros).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seguridad social.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participar en la producción de la ciudad.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generar emprendimientos productivos autogestionarios.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educadora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educación.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gozar de los beneficios del progreso científico y sus aplicaciones, incluyendo el acceso a las nuevas tecnologías de la información y a su actualización periódica.</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conservación, desarrollo y difusión de la ciencia y la cultura.</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para la investigación científica y la actividad creadora. </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segura ante los desastres y accidentes.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seguridad personal e integridad física frente a los riesgos y desastres.</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lugar seguro donde vivir.</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espacios seguros donde desarrollar actividades individuales y colectivas.</a:t>
            </a:r>
            <a:endParaRPr/>
          </a:p>
        </p:txBody>
      </p:sp>
      <p:sp>
        <p:nvSpPr>
          <p:cNvPr id="597" name="Shape 597"/>
          <p:cNvSpPr txBox="1"/>
          <p:nvPr>
            <p:ph idx="5" type="body"/>
          </p:nvPr>
        </p:nvSpPr>
        <p:spPr>
          <a:xfrm>
            <a:off x="8364685" y="726349"/>
            <a:ext cx="3574472" cy="5964289"/>
          </a:xfrm>
          <a:prstGeom prst="rect">
            <a:avLst/>
          </a:prstGeom>
          <a:solidFill>
            <a:schemeClr val="lt1"/>
          </a:solidFill>
          <a:ln>
            <a:noFill/>
          </a:ln>
        </p:spPr>
        <p:txBody>
          <a:bodyPr anchorCtr="0" anchor="t" bIns="34275" lIns="0" spcFirstLastPara="1" rIns="0" wrap="square" tIns="34275">
            <a:noAutofit/>
          </a:bodyPr>
          <a:lstStyle/>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segura libre de violencia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seguridad e integridad personales (física, sexual, psicológica, y moral, entre otras).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una vida libre de violencia, tanto en el ámbito público como en el privado.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intimidad y a la privacidad: a la vida privada y familiar en sus diversas modalidades y a la protección contra la violencia intrafamiliar.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convivencia pacífica, solidaria y multicultural.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protección contra los desalojos forzados.</a:t>
            </a:r>
            <a:endParaRPr/>
          </a:p>
          <a:p>
            <a:pPr indent="0" lvl="0" marL="0" marR="0" rtl="0" algn="l">
              <a:lnSpc>
                <a:spcPct val="120000"/>
              </a:lnSpc>
              <a:spcBef>
                <a:spcPts val="0"/>
              </a:spcBef>
              <a:spcAft>
                <a:spcPts val="0"/>
              </a:spcAft>
              <a:buClr>
                <a:srgbClr val="C1DF87"/>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saludable</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un medio ambiente sano.</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al nivel más alto posible de salud física y mental.</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una alimentación adecuada.</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agua suficiente y de calidad.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servicios de saneamiento y manejo de basura.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Derechos sexuales y reproductivos. </a:t>
            </a:r>
            <a:endParaRPr/>
          </a:p>
          <a:p>
            <a:pPr indent="0" lvl="0" marL="0" marR="0" rtl="0" algn="l">
              <a:lnSpc>
                <a:spcPct val="120000"/>
              </a:lnSpc>
              <a:spcBef>
                <a:spcPts val="0"/>
              </a:spcBef>
              <a:spcAft>
                <a:spcPts val="0"/>
              </a:spcAft>
              <a:buClr>
                <a:srgbClr val="C1DF87"/>
              </a:buClr>
              <a:buSzPts val="1050"/>
              <a:buFont typeface="Arial"/>
              <a:buNone/>
            </a:pPr>
            <a:r>
              <a:t/>
            </a:r>
            <a:endParaRPr b="1" i="0" sz="1050" u="none" cap="none" strike="noStrike">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chemeClr val="dk1"/>
              </a:buClr>
              <a:buSzPts val="1050"/>
              <a:buFont typeface="Arial"/>
              <a:buNone/>
            </a:pPr>
            <a:r>
              <a:rPr b="1" i="0" lang="en-US" sz="1050" u="none" cap="none" strike="noStrike">
                <a:solidFill>
                  <a:schemeClr val="dk1"/>
                </a:solidFill>
                <a:latin typeface="Calibri"/>
                <a:ea typeface="Calibri"/>
                <a:cs typeface="Calibri"/>
                <a:sym typeface="Calibri"/>
              </a:rPr>
              <a:t>Ciudad convivencial y culturalmente diversa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participar en la vida cultural.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libertad cultural, lingüística y religiosa.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de las personas a disponer de tiempo libre y de espacios públicos accesibles para la convivencia y el encuentro.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disponer de espacios públicos adecuados a la libre expresión de sus manifestaciones culturales.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disponer de espacios lúdicos y deportivos de calidad.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convivencia comunitaria. </a:t>
            </a:r>
            <a:endParaRPr/>
          </a:p>
          <a:p>
            <a:pPr indent="0" lvl="0" marL="0" marR="0" rtl="0" algn="l">
              <a:lnSpc>
                <a:spcPct val="120000"/>
              </a:lnSpc>
              <a:spcBef>
                <a:spcPts val="0"/>
              </a:spcBef>
              <a:spcAft>
                <a:spcPts val="0"/>
              </a:spcAft>
              <a:buClr>
                <a:schemeClr val="dk1"/>
              </a:buClr>
              <a:buSzPts val="1050"/>
              <a:buFont typeface="Arial"/>
              <a:buNone/>
            </a:pPr>
            <a:r>
              <a:rPr b="0" i="0" lang="en-US" sz="1050" u="none" cap="none" strike="noStrike">
                <a:solidFill>
                  <a:schemeClr val="dk1"/>
                </a:solidFill>
                <a:latin typeface="Calibri"/>
                <a:ea typeface="Calibri"/>
                <a:cs typeface="Calibri"/>
                <a:sym typeface="Calibri"/>
              </a:rPr>
              <a:t>Derecho a la manifestación y el debate en los espacios públicos.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Shape 6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Conceptos básicos</a:t>
            </a:r>
            <a:endParaRPr b="0" i="0" sz="6000" u="none" cap="none" strike="noStrike">
              <a:solidFill>
                <a:schemeClr val="dk1"/>
              </a:solidFill>
              <a:latin typeface="Calibri"/>
              <a:ea typeface="Calibri"/>
              <a:cs typeface="Calibri"/>
              <a:sym typeface="Calibri"/>
            </a:endParaRPr>
          </a:p>
        </p:txBody>
      </p:sp>
      <p:sp>
        <p:nvSpPr>
          <p:cNvPr id="604" name="Shape 60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De género</a:t>
            </a:r>
            <a:endParaRPr b="0" i="0" sz="24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txBox="1"/>
          <p:nvPr>
            <p:ph type="title"/>
          </p:nvPr>
        </p:nvSpPr>
        <p:spPr>
          <a:xfrm>
            <a:off x="1343472" y="274638"/>
            <a:ext cx="10010328" cy="6016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Conceptos básicos para la igualdad entre mujeres y hombres</a:t>
            </a:r>
            <a:endParaRPr b="1" i="0" sz="2800" u="none" cap="none" strike="noStrike">
              <a:solidFill>
                <a:schemeClr val="dk1"/>
              </a:solidFill>
              <a:latin typeface="Calibri"/>
              <a:ea typeface="Calibri"/>
              <a:cs typeface="Calibri"/>
              <a:sym typeface="Calibri"/>
            </a:endParaRPr>
          </a:p>
        </p:txBody>
      </p:sp>
      <p:grpSp>
        <p:nvGrpSpPr>
          <p:cNvPr id="611" name="Shape 611"/>
          <p:cNvGrpSpPr/>
          <p:nvPr/>
        </p:nvGrpSpPr>
        <p:grpSpPr>
          <a:xfrm>
            <a:off x="1199456" y="1124744"/>
            <a:ext cx="10225136" cy="5468866"/>
            <a:chOff x="0" y="0"/>
            <a:chExt cx="10225136" cy="5468866"/>
          </a:xfrm>
        </p:grpSpPr>
        <p:sp>
          <p:nvSpPr>
            <p:cNvPr id="612" name="Shape 612"/>
            <p:cNvSpPr/>
            <p:nvPr/>
          </p:nvSpPr>
          <p:spPr>
            <a:xfrm>
              <a:off x="0" y="0"/>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3" name="Shape 613"/>
            <p:cNvSpPr txBox="1"/>
            <p:nvPr/>
          </p:nvSpPr>
          <p:spPr>
            <a:xfrm>
              <a:off x="2146302" y="0"/>
              <a:ext cx="8078833" cy="101275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b="1" lang="en-US" sz="1600">
                  <a:solidFill>
                    <a:schemeClr val="lt1"/>
                  </a:solidFill>
                  <a:latin typeface="Calibri"/>
                  <a:ea typeface="Calibri"/>
                  <a:cs typeface="Calibri"/>
                  <a:sym typeface="Calibri"/>
                </a:rPr>
                <a:t>Sexo</a:t>
              </a:r>
              <a:endParaRPr sz="1600">
                <a:solidFill>
                  <a:schemeClr val="lt1"/>
                </a:solidFill>
                <a:latin typeface="Calibri"/>
                <a:ea typeface="Calibri"/>
                <a:cs typeface="Calibri"/>
                <a:sym typeface="Calibri"/>
              </a:endParaRPr>
            </a:p>
            <a:p>
              <a:pPr indent="-171450" lvl="1" marL="171450" marR="0" rtl="0" algn="l">
                <a:lnSpc>
                  <a:spcPct val="90000"/>
                </a:lnSpc>
                <a:spcBef>
                  <a:spcPts val="560"/>
                </a:spcBef>
                <a:spcAft>
                  <a:spcPts val="0"/>
                </a:spcAft>
                <a:buClr>
                  <a:schemeClr val="lt1"/>
                </a:buClr>
                <a:buSzPts val="1600"/>
                <a:buFont typeface="Calibri"/>
                <a:buChar char="•"/>
              </a:pPr>
              <a:r>
                <a:rPr b="0" i="0" lang="en-US" sz="1600" u="none" cap="none" strike="noStrike">
                  <a:solidFill>
                    <a:schemeClr val="lt1"/>
                  </a:solidFill>
                  <a:latin typeface="Calibri"/>
                  <a:ea typeface="Calibri"/>
                  <a:cs typeface="Calibri"/>
                  <a:sym typeface="Calibri"/>
                </a:rPr>
                <a:t>Las diferencias y características biológicas, anatómicas y fisiológicas que definen a las mujeres y a los hombres.</a:t>
              </a:r>
              <a:endParaRPr/>
            </a:p>
          </p:txBody>
        </p:sp>
        <p:sp>
          <p:nvSpPr>
            <p:cNvPr id="614" name="Shape 614"/>
            <p:cNvSpPr/>
            <p:nvPr/>
          </p:nvSpPr>
          <p:spPr>
            <a:xfrm>
              <a:off x="101275" y="101275"/>
              <a:ext cx="2045027" cy="810202"/>
            </a:xfrm>
            <a:prstGeom prst="roundRect">
              <a:avLst>
                <a:gd fmla="val 10000" name="adj"/>
              </a:avLst>
            </a:prstGeom>
            <a:blipFill rotWithShape="1">
              <a:blip r:embed="rId3">
                <a:alphaModFix/>
              </a:blip>
              <a:stretch>
                <a:fillRect b="-10999" l="0" r="0" t="-10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5" name="Shape 615"/>
            <p:cNvSpPr/>
            <p:nvPr/>
          </p:nvSpPr>
          <p:spPr>
            <a:xfrm>
              <a:off x="0" y="1114028"/>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6" name="Shape 616"/>
            <p:cNvSpPr txBox="1"/>
            <p:nvPr/>
          </p:nvSpPr>
          <p:spPr>
            <a:xfrm>
              <a:off x="2146302" y="1114028"/>
              <a:ext cx="8078833" cy="101275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Género (no es equivalente a mujer)</a:t>
              </a:r>
              <a:endParaRPr sz="1400">
                <a:solidFill>
                  <a:schemeClr val="lt1"/>
                </a:solidFill>
                <a:latin typeface="Calibri"/>
                <a:ea typeface="Calibri"/>
                <a:cs typeface="Calibri"/>
                <a:sym typeface="Calibri"/>
              </a:endParaRPr>
            </a:p>
            <a:p>
              <a:pPr indent="-114300" lvl="1" marL="114300" marR="0" rtl="0" algn="just">
                <a:lnSpc>
                  <a:spcPct val="100000"/>
                </a:lnSpc>
                <a:spcBef>
                  <a:spcPts val="0"/>
                </a:spcBef>
                <a:spcAft>
                  <a:spcPts val="0"/>
                </a:spcAft>
                <a:buClr>
                  <a:schemeClr val="lt1"/>
                </a:buClr>
                <a:buSzPts val="1400"/>
                <a:buFont typeface="Calibri"/>
                <a:buChar char="•"/>
              </a:pPr>
              <a:r>
                <a:rPr b="0" i="0" lang="en-US" sz="1400" u="none" cap="none" strike="noStrike">
                  <a:solidFill>
                    <a:schemeClr val="lt1"/>
                  </a:solidFill>
                  <a:latin typeface="Calibri"/>
                  <a:ea typeface="Calibri"/>
                  <a:cs typeface="Calibri"/>
                  <a:sym typeface="Calibri"/>
                </a:rPr>
                <a:t>Construcción social de las diferencias sexuales en un momento y lugar histórico, aprendidas a partir de la socialización. Se expresa en un conjunto de características culturales específicas que identifican el comportamiento social diferenciado de mujeres y hombres y las relaciones que se establecen entre ellos.</a:t>
              </a:r>
              <a:endParaRPr/>
            </a:p>
          </p:txBody>
        </p:sp>
        <p:sp>
          <p:nvSpPr>
            <p:cNvPr id="617" name="Shape 617"/>
            <p:cNvSpPr/>
            <p:nvPr/>
          </p:nvSpPr>
          <p:spPr>
            <a:xfrm>
              <a:off x="101275" y="1215303"/>
              <a:ext cx="2045027" cy="810202"/>
            </a:xfrm>
            <a:prstGeom prst="roundRect">
              <a:avLst>
                <a:gd fmla="val 10000" name="adj"/>
              </a:avLst>
            </a:prstGeom>
            <a:blipFill rotWithShape="1">
              <a:blip r:embed="rId4">
                <a:alphaModFix/>
              </a:blip>
              <a:stretch>
                <a:fillRect b="-24998" l="0" r="0" t="-24998"/>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8" name="Shape 618"/>
            <p:cNvSpPr/>
            <p:nvPr/>
          </p:nvSpPr>
          <p:spPr>
            <a:xfrm>
              <a:off x="0" y="2228056"/>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9" name="Shape 619"/>
            <p:cNvSpPr txBox="1"/>
            <p:nvPr/>
          </p:nvSpPr>
          <p:spPr>
            <a:xfrm>
              <a:off x="2146302" y="2228056"/>
              <a:ext cx="8078833" cy="101275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alibri"/>
                <a:buNone/>
              </a:pPr>
              <a:r>
                <a:rPr b="1" i="1" lang="en-US" sz="1600">
                  <a:solidFill>
                    <a:schemeClr val="lt1"/>
                  </a:solidFill>
                  <a:latin typeface="Calibri"/>
                  <a:ea typeface="Calibri"/>
                  <a:cs typeface="Calibri"/>
                  <a:sym typeface="Calibri"/>
                </a:rPr>
                <a:t>Brechas de género</a:t>
              </a:r>
              <a:endParaRPr sz="1600">
                <a:solidFill>
                  <a:schemeClr val="lt1"/>
                </a:solidFill>
                <a:latin typeface="Calibri"/>
                <a:ea typeface="Calibri"/>
                <a:cs typeface="Calibri"/>
                <a:sym typeface="Calibri"/>
              </a:endParaRPr>
            </a:p>
            <a:p>
              <a:pPr indent="-171450" lvl="1" marL="171450" marR="0" rtl="0" algn="l">
                <a:lnSpc>
                  <a:spcPct val="90000"/>
                </a:lnSpc>
                <a:spcBef>
                  <a:spcPts val="560"/>
                </a:spcBef>
                <a:spcAft>
                  <a:spcPts val="0"/>
                </a:spcAft>
                <a:buClr>
                  <a:schemeClr val="lt1"/>
                </a:buClr>
                <a:buSzPts val="1600"/>
                <a:buFont typeface="Calibri"/>
                <a:buChar char="•"/>
              </a:pPr>
              <a:r>
                <a:rPr b="0" i="0" lang="en-US" sz="1600" u="none" cap="none" strike="noStrike">
                  <a:solidFill>
                    <a:schemeClr val="lt1"/>
                  </a:solidFill>
                  <a:latin typeface="Calibri"/>
                  <a:ea typeface="Calibri"/>
                  <a:cs typeface="Calibri"/>
                  <a:sym typeface="Calibri"/>
                </a:rPr>
                <a:t>Diferenciales en el acceso, participación y control de hombres y mujeres sobre los recursos, los servicios, las oportunidades y los beneficios del desarrollo.</a:t>
              </a:r>
              <a:endParaRPr/>
            </a:p>
          </p:txBody>
        </p:sp>
        <p:sp>
          <p:nvSpPr>
            <p:cNvPr id="620" name="Shape 620"/>
            <p:cNvSpPr/>
            <p:nvPr/>
          </p:nvSpPr>
          <p:spPr>
            <a:xfrm>
              <a:off x="101275" y="2329332"/>
              <a:ext cx="2045027" cy="810202"/>
            </a:xfrm>
            <a:prstGeom prst="roundRect">
              <a:avLst>
                <a:gd fmla="val 10000" name="adj"/>
              </a:avLst>
            </a:prstGeom>
            <a:blipFill rotWithShape="1">
              <a:blip r:embed="rId5">
                <a:alphaModFix/>
              </a:blip>
              <a:stretch>
                <a:fillRect b="-20998" l="0" r="0" t="-20998"/>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1" name="Shape 621"/>
            <p:cNvSpPr/>
            <p:nvPr/>
          </p:nvSpPr>
          <p:spPr>
            <a:xfrm>
              <a:off x="0" y="3342085"/>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2" name="Shape 622"/>
            <p:cNvSpPr txBox="1"/>
            <p:nvPr/>
          </p:nvSpPr>
          <p:spPr>
            <a:xfrm>
              <a:off x="2146302" y="3342085"/>
              <a:ext cx="8078833" cy="1012753"/>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Calibri"/>
                <a:buNone/>
              </a:pPr>
              <a:r>
                <a:rPr b="1" lang="en-US" sz="1500">
                  <a:solidFill>
                    <a:schemeClr val="lt1"/>
                  </a:solidFill>
                  <a:latin typeface="Calibri"/>
                  <a:ea typeface="Calibri"/>
                  <a:cs typeface="Calibri"/>
                  <a:sym typeface="Calibri"/>
                </a:rPr>
                <a:t>Acciones afirmativas</a:t>
              </a:r>
              <a:endParaRPr sz="1500">
                <a:solidFill>
                  <a:schemeClr val="lt1"/>
                </a:solidFill>
                <a:latin typeface="Calibri"/>
                <a:ea typeface="Calibri"/>
                <a:cs typeface="Calibri"/>
                <a:sym typeface="Calibri"/>
              </a:endParaRPr>
            </a:p>
            <a:p>
              <a:pPr indent="-114300" lvl="1" marL="114300" marR="0" rtl="0" algn="l">
                <a:lnSpc>
                  <a:spcPct val="90000"/>
                </a:lnSpc>
                <a:spcBef>
                  <a:spcPts val="525"/>
                </a:spcBef>
                <a:spcAft>
                  <a:spcPts val="0"/>
                </a:spcAft>
                <a:buClr>
                  <a:schemeClr val="lt1"/>
                </a:buClr>
                <a:buSzPts val="1500"/>
                <a:buFont typeface="Calibri"/>
                <a:buChar char="•"/>
              </a:pPr>
              <a:r>
                <a:rPr b="0" i="0" lang="en-US" sz="1500" u="none" cap="none" strike="noStrike">
                  <a:solidFill>
                    <a:schemeClr val="lt1"/>
                  </a:solidFill>
                  <a:latin typeface="Calibri"/>
                  <a:ea typeface="Calibri"/>
                  <a:cs typeface="Calibri"/>
                  <a:sym typeface="Calibri"/>
                </a:rPr>
                <a:t>Medidas específicas de carácter temporal que se ponen en marcha para proporcionar ventajas concretas a poblaciones en situación de desventaja y menor representatividad, en este caso las mujeres.</a:t>
              </a:r>
              <a:endParaRPr/>
            </a:p>
          </p:txBody>
        </p:sp>
        <p:sp>
          <p:nvSpPr>
            <p:cNvPr id="623" name="Shape 623"/>
            <p:cNvSpPr/>
            <p:nvPr/>
          </p:nvSpPr>
          <p:spPr>
            <a:xfrm>
              <a:off x="101275" y="3443360"/>
              <a:ext cx="2045027" cy="810202"/>
            </a:xfrm>
            <a:prstGeom prst="roundRect">
              <a:avLst>
                <a:gd fmla="val 10000" name="adj"/>
              </a:avLst>
            </a:prstGeom>
            <a:blipFill rotWithShape="1">
              <a:blip r:embed="rId6">
                <a:alphaModFix/>
              </a:blip>
              <a:stretch>
                <a:fillRect b="-11997" l="0" r="0" t="-11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4" name="Shape 624"/>
            <p:cNvSpPr/>
            <p:nvPr/>
          </p:nvSpPr>
          <p:spPr>
            <a:xfrm>
              <a:off x="0" y="4456113"/>
              <a:ext cx="10225136" cy="1012753"/>
            </a:xfrm>
            <a:prstGeom prst="roundRect">
              <a:avLst>
                <a:gd fmla="val 10000" name="adj"/>
              </a:avLst>
            </a:prstGeom>
            <a:gradFill>
              <a:gsLst>
                <a:gs pos="0">
                  <a:schemeClr val="lt1"/>
                </a:gs>
                <a:gs pos="50000">
                  <a:schemeClr val="lt1"/>
                </a:gs>
                <a:gs pos="100000">
                  <a:srgbClr val="E1E1E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5" name="Shape 625"/>
            <p:cNvSpPr txBox="1"/>
            <p:nvPr/>
          </p:nvSpPr>
          <p:spPr>
            <a:xfrm>
              <a:off x="2146302" y="4456113"/>
              <a:ext cx="8078833" cy="101275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Transversalidad</a:t>
              </a:r>
              <a:endParaRPr sz="1400">
                <a:solidFill>
                  <a:schemeClr val="lt1"/>
                </a:solidFill>
                <a:latin typeface="Calibri"/>
                <a:ea typeface="Calibri"/>
                <a:cs typeface="Calibri"/>
                <a:sym typeface="Calibri"/>
              </a:endParaRPr>
            </a:p>
            <a:p>
              <a:pPr indent="-114300" lvl="1" marL="114300" marR="0" rtl="0" algn="l">
                <a:lnSpc>
                  <a:spcPct val="90000"/>
                </a:lnSpc>
                <a:spcBef>
                  <a:spcPts val="490"/>
                </a:spcBef>
                <a:spcAft>
                  <a:spcPts val="0"/>
                </a:spcAft>
                <a:buClr>
                  <a:schemeClr val="lt1"/>
                </a:buClr>
                <a:buSzPts val="1400"/>
                <a:buFont typeface="Calibri"/>
                <a:buChar char="•"/>
              </a:pPr>
              <a:r>
                <a:rPr b="0" i="0" lang="en-US" sz="1400" u="none" cap="none" strike="noStrike">
                  <a:solidFill>
                    <a:schemeClr val="lt1"/>
                  </a:solidFill>
                  <a:latin typeface="Calibri"/>
                  <a:ea typeface="Calibri"/>
                  <a:cs typeface="Calibri"/>
                  <a:sym typeface="Calibri"/>
                </a:rPr>
                <a:t>Estrategia instrumental para la igualdad de género que convoca a la incorporación sistemática de la temática de la igualdad entre mujeres y hombres en todos los componentes de una estructura, económica, política social, cultural y ambiental.</a:t>
              </a:r>
              <a:endParaRPr/>
            </a:p>
          </p:txBody>
        </p:sp>
        <p:sp>
          <p:nvSpPr>
            <p:cNvPr id="626" name="Shape 626"/>
            <p:cNvSpPr/>
            <p:nvPr/>
          </p:nvSpPr>
          <p:spPr>
            <a:xfrm>
              <a:off x="101275" y="4557389"/>
              <a:ext cx="2045027" cy="810202"/>
            </a:xfrm>
            <a:prstGeom prst="roundRect">
              <a:avLst>
                <a:gd fmla="val 10000" name="adj"/>
              </a:avLst>
            </a:prstGeom>
            <a:blipFill rotWithShape="1">
              <a:blip r:embed="rId7">
                <a:alphaModFix/>
              </a:blip>
              <a:stretch>
                <a:fillRect b="-17997" l="0" r="0" t="-17999"/>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27" name="Shape 6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Noto Sans Symbols"/>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Shape 6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Presupuestos Sensibles al Género</a:t>
            </a:r>
            <a:endParaRPr/>
          </a:p>
        </p:txBody>
      </p:sp>
      <p:sp>
        <p:nvSpPr>
          <p:cNvPr id="634" name="Shape 6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98989"/>
              </a:buClr>
              <a:buSzPts val="2400"/>
              <a:buFont typeface="Arial"/>
              <a:buNone/>
            </a:pPr>
            <a:r>
              <a:rPr b="0" i="0" lang="en-US" sz="2400" u="none" cap="none" strike="noStrike">
                <a:solidFill>
                  <a:srgbClr val="898989"/>
                </a:solidFill>
                <a:latin typeface="Calibri"/>
                <a:ea typeface="Calibri"/>
                <a:cs typeface="Calibri"/>
                <a:sym typeface="Calibri"/>
              </a:rPr>
              <a:t>Su esencia</a:t>
            </a:r>
            <a:endParaRPr/>
          </a:p>
        </p:txBody>
      </p:sp>
      <p:sp>
        <p:nvSpPr>
          <p:cNvPr id="635" name="Shape 6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2000">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Shape 6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42" name="Shape 642"/>
          <p:cNvSpPr txBox="1"/>
          <p:nvPr>
            <p:ph idx="4294967295" type="title"/>
          </p:nvPr>
        </p:nvSpPr>
        <p:spPr>
          <a:xfrm>
            <a:off x="866775" y="345282"/>
            <a:ext cx="8910638" cy="52863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80"/>
              <a:buFont typeface="Calibri"/>
              <a:buNone/>
            </a:pPr>
            <a:r>
              <a:rPr b="1" i="0" lang="en-US" sz="2880" u="none" cap="none" strike="noStrike">
                <a:solidFill>
                  <a:srgbClr val="000000"/>
                </a:solidFill>
                <a:latin typeface="Calibri"/>
                <a:ea typeface="Calibri"/>
                <a:cs typeface="Calibri"/>
                <a:sym typeface="Calibri"/>
              </a:rPr>
              <a:t>¿Qué son los presupuestos sensibles al género?</a:t>
            </a:r>
            <a:endParaRPr/>
          </a:p>
        </p:txBody>
      </p:sp>
      <p:sp>
        <p:nvSpPr>
          <p:cNvPr id="643" name="Shape 643"/>
          <p:cNvSpPr txBox="1"/>
          <p:nvPr>
            <p:ph idx="4294967295" type="body"/>
          </p:nvPr>
        </p:nvSpPr>
        <p:spPr>
          <a:xfrm>
            <a:off x="866775" y="1171668"/>
            <a:ext cx="10550525" cy="2233613"/>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1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Un diseño presupuestal de ingresos y gastos públicos integral que consideran las necesidades e intereses diferenciados entre mujeres y hombres en todos los ámbitos del quehacer gubernamental, que persigue erradicar las brechas de desigualdad, para acceder la igualdad sustantiva entre unas y otros, basada en los derechos humanos con perspectiva de género. </a:t>
            </a:r>
            <a:endParaRPr/>
          </a:p>
          <a:p>
            <a:pPr indent="-228600" lvl="0" marL="228600" marR="0" rtl="0" algn="just">
              <a:lnSpc>
                <a:spcPct val="110000"/>
              </a:lnSpc>
              <a:spcBef>
                <a:spcPts val="8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Atiende a la visibilización de la desigualdad en la distribución sexual del trabajo en la sociedad y considera e incorpora la aportación del trabajo no remunerado, básicamente de las mujeres, a la riqueza nacional y a la calidad de vida de todos y todas las habitantes del país.</a:t>
            </a:r>
            <a:endParaRPr b="0" i="0" sz="1800" u="none" cap="none" strike="noStrike">
              <a:solidFill>
                <a:srgbClr val="000000"/>
              </a:solidFill>
              <a:latin typeface="Calibri"/>
              <a:ea typeface="Calibri"/>
              <a:cs typeface="Calibri"/>
              <a:sym typeface="Calibri"/>
            </a:endParaRPr>
          </a:p>
        </p:txBody>
      </p:sp>
      <p:pic>
        <p:nvPicPr>
          <p:cNvPr descr="PSG MGH.png" id="644" name="Shape 644"/>
          <p:cNvPicPr preferRelativeResize="0"/>
          <p:nvPr/>
        </p:nvPicPr>
        <p:blipFill rotWithShape="1">
          <a:blip r:embed="rId3">
            <a:alphaModFix/>
          </a:blip>
          <a:srcRect b="0" l="0" r="0" t="0"/>
          <a:stretch/>
        </p:blipFill>
        <p:spPr>
          <a:xfrm>
            <a:off x="3359151" y="3690331"/>
            <a:ext cx="1852613" cy="2538412"/>
          </a:xfrm>
          <a:prstGeom prst="rect">
            <a:avLst/>
          </a:prstGeom>
          <a:noFill/>
          <a:ln>
            <a:noFill/>
          </a:ln>
        </p:spPr>
      </p:pic>
      <p:pic>
        <p:nvPicPr>
          <p:cNvPr descr="INM O.png" id="645" name="Shape 645"/>
          <p:cNvPicPr preferRelativeResize="0"/>
          <p:nvPr/>
        </p:nvPicPr>
        <p:blipFill rotWithShape="1">
          <a:blip r:embed="rId4">
            <a:alphaModFix/>
          </a:blip>
          <a:srcRect b="0" l="0" r="0" t="0"/>
          <a:stretch/>
        </p:blipFill>
        <p:spPr>
          <a:xfrm>
            <a:off x="1524001" y="3674456"/>
            <a:ext cx="1908175" cy="2540000"/>
          </a:xfrm>
          <a:prstGeom prst="rect">
            <a:avLst/>
          </a:prstGeom>
          <a:noFill/>
          <a:ln>
            <a:noFill/>
          </a:ln>
        </p:spPr>
      </p:pic>
      <p:pic>
        <p:nvPicPr>
          <p:cNvPr descr="PSG MGH2.png" id="646" name="Shape 646"/>
          <p:cNvPicPr preferRelativeResize="0"/>
          <p:nvPr/>
        </p:nvPicPr>
        <p:blipFill rotWithShape="1">
          <a:blip r:embed="rId5">
            <a:alphaModFix/>
          </a:blip>
          <a:srcRect b="0" l="0" r="0" t="0"/>
          <a:stretch/>
        </p:blipFill>
        <p:spPr>
          <a:xfrm>
            <a:off x="5211763" y="3703031"/>
            <a:ext cx="1828800" cy="2538412"/>
          </a:xfrm>
          <a:prstGeom prst="rect">
            <a:avLst/>
          </a:prstGeom>
          <a:noFill/>
          <a:ln>
            <a:noFill/>
          </a:ln>
        </p:spPr>
      </p:pic>
      <p:pic>
        <p:nvPicPr>
          <p:cNvPr descr="PSG 6.png" id="647" name="Shape 647"/>
          <p:cNvPicPr preferRelativeResize="0"/>
          <p:nvPr/>
        </p:nvPicPr>
        <p:blipFill rotWithShape="1">
          <a:blip r:embed="rId6">
            <a:alphaModFix/>
          </a:blip>
          <a:srcRect b="0" l="0" r="0" t="0"/>
          <a:stretch/>
        </p:blipFill>
        <p:spPr>
          <a:xfrm>
            <a:off x="7032625" y="3703031"/>
            <a:ext cx="1854200" cy="2538412"/>
          </a:xfrm>
          <a:prstGeom prst="rect">
            <a:avLst/>
          </a:prstGeom>
          <a:noFill/>
          <a:ln>
            <a:noFill/>
          </a:ln>
        </p:spPr>
      </p:pic>
      <p:pic>
        <p:nvPicPr>
          <p:cNvPr descr="PSGL2.png" id="648" name="Shape 648"/>
          <p:cNvPicPr preferRelativeResize="0"/>
          <p:nvPr/>
        </p:nvPicPr>
        <p:blipFill rotWithShape="1">
          <a:blip r:embed="rId7">
            <a:alphaModFix/>
          </a:blip>
          <a:srcRect b="0" l="0" r="0" t="0"/>
          <a:stretch/>
        </p:blipFill>
        <p:spPr>
          <a:xfrm>
            <a:off x="8886826" y="3703031"/>
            <a:ext cx="1781175" cy="25384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Shape 6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Las etapas, mecanismos e instrumentos</a:t>
            </a:r>
            <a:endParaRPr/>
          </a:p>
        </p:txBody>
      </p:sp>
      <p:sp>
        <p:nvSpPr>
          <p:cNvPr id="655" name="Shape 655"/>
          <p:cNvSpPr txBox="1"/>
          <p:nvPr>
            <p:ph idx="1" type="body"/>
          </p:nvPr>
        </p:nvSpPr>
        <p:spPr>
          <a:xfrm>
            <a:off x="831850" y="4562475"/>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De la política pública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grpSp>
        <p:nvGrpSpPr>
          <p:cNvPr id="661" name="Shape 661"/>
          <p:cNvGrpSpPr/>
          <p:nvPr/>
        </p:nvGrpSpPr>
        <p:grpSpPr>
          <a:xfrm>
            <a:off x="1837141" y="1465869"/>
            <a:ext cx="10428678" cy="5322890"/>
            <a:chOff x="444" y="558"/>
            <a:chExt cx="8759" cy="3353"/>
          </a:xfrm>
        </p:grpSpPr>
        <p:sp>
          <p:nvSpPr>
            <p:cNvPr id="662" name="Shape 662"/>
            <p:cNvSpPr txBox="1"/>
            <p:nvPr/>
          </p:nvSpPr>
          <p:spPr>
            <a:xfrm>
              <a:off x="444" y="727"/>
              <a:ext cx="1053"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PLANEACIÓN</a:t>
              </a:r>
              <a:endParaRPr/>
            </a:p>
          </p:txBody>
        </p:sp>
        <p:sp>
          <p:nvSpPr>
            <p:cNvPr id="663" name="Shape 663"/>
            <p:cNvSpPr txBox="1"/>
            <p:nvPr/>
          </p:nvSpPr>
          <p:spPr>
            <a:xfrm>
              <a:off x="1313" y="1109"/>
              <a:ext cx="1166"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PROGRAMACIÓN</a:t>
              </a:r>
              <a:endParaRPr/>
            </a:p>
          </p:txBody>
        </p:sp>
        <p:sp>
          <p:nvSpPr>
            <p:cNvPr id="664" name="Shape 664"/>
            <p:cNvSpPr txBox="1"/>
            <p:nvPr/>
          </p:nvSpPr>
          <p:spPr>
            <a:xfrm>
              <a:off x="1764" y="1549"/>
              <a:ext cx="1076"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PRESUPUESTO</a:t>
              </a:r>
              <a:endParaRPr/>
            </a:p>
          </p:txBody>
        </p:sp>
        <p:sp>
          <p:nvSpPr>
            <p:cNvPr id="665" name="Shape 665"/>
            <p:cNvSpPr txBox="1"/>
            <p:nvPr/>
          </p:nvSpPr>
          <p:spPr>
            <a:xfrm>
              <a:off x="2516" y="2021"/>
              <a:ext cx="1011" cy="271"/>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EJERCICIO Y CONTROL</a:t>
              </a:r>
              <a:endParaRPr/>
            </a:p>
          </p:txBody>
        </p:sp>
        <p:sp>
          <p:nvSpPr>
            <p:cNvPr id="666" name="Shape 666"/>
            <p:cNvSpPr txBox="1"/>
            <p:nvPr/>
          </p:nvSpPr>
          <p:spPr>
            <a:xfrm>
              <a:off x="3148" y="2541"/>
              <a:ext cx="1006"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MONITOREO</a:t>
              </a:r>
              <a:endParaRPr/>
            </a:p>
          </p:txBody>
        </p:sp>
        <p:sp>
          <p:nvSpPr>
            <p:cNvPr id="667" name="Shape 667"/>
            <p:cNvSpPr txBox="1"/>
            <p:nvPr/>
          </p:nvSpPr>
          <p:spPr>
            <a:xfrm>
              <a:off x="3856" y="3074"/>
              <a:ext cx="980" cy="165"/>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EVALUACION</a:t>
              </a:r>
              <a:endParaRPr b="1" sz="1100">
                <a:solidFill>
                  <a:schemeClr val="dk1"/>
                </a:solidFill>
                <a:latin typeface="Calibri"/>
                <a:ea typeface="Calibri"/>
                <a:cs typeface="Calibri"/>
                <a:sym typeface="Calibri"/>
              </a:endParaRPr>
            </a:p>
          </p:txBody>
        </p:sp>
        <p:sp>
          <p:nvSpPr>
            <p:cNvPr id="668" name="Shape 668"/>
            <p:cNvSpPr txBox="1"/>
            <p:nvPr/>
          </p:nvSpPr>
          <p:spPr>
            <a:xfrm>
              <a:off x="4373" y="3506"/>
              <a:ext cx="1201" cy="271"/>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RENDICIÓN DE CUENTAS</a:t>
              </a:r>
              <a:endParaRPr/>
            </a:p>
          </p:txBody>
        </p:sp>
        <p:sp>
          <p:nvSpPr>
            <p:cNvPr id="669" name="Shape 669"/>
            <p:cNvSpPr txBox="1"/>
            <p:nvPr/>
          </p:nvSpPr>
          <p:spPr>
            <a:xfrm>
              <a:off x="5618" y="3467"/>
              <a:ext cx="3306" cy="444"/>
            </a:xfrm>
            <a:prstGeom prst="rect">
              <a:avLst/>
            </a:prstGeom>
            <a:noFill/>
            <a:ln>
              <a:noFill/>
            </a:ln>
          </p:spPr>
          <p:txBody>
            <a:bodyPr anchorCtr="0" anchor="t" bIns="45700" lIns="91425" spcFirstLastPara="1" rIns="91425" wrap="square" tIns="45700">
              <a:noAutofit/>
            </a:bodyPr>
            <a:lstStyle/>
            <a:p>
              <a:pPr indent="-138113" lvl="0" marL="138113"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Funciona la iniciativa de gobierno abierto?</a:t>
              </a:r>
              <a:endParaRPr/>
            </a:p>
            <a:p>
              <a:pPr indent="-138113" lvl="0" marL="138113" marR="0" rtl="0" algn="l">
                <a:spcBef>
                  <a:spcPts val="113"/>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Existen mecanismos e instrumentos de transparencia, acceso a la información y rendición de cuentas?</a:t>
              </a:r>
              <a:endParaRPr sz="1300">
                <a:solidFill>
                  <a:schemeClr val="dk1"/>
                </a:solidFill>
                <a:latin typeface="Calibri"/>
                <a:ea typeface="Calibri"/>
                <a:cs typeface="Calibri"/>
                <a:sym typeface="Calibri"/>
              </a:endParaRPr>
            </a:p>
          </p:txBody>
        </p:sp>
        <p:sp>
          <p:nvSpPr>
            <p:cNvPr id="670" name="Shape 670"/>
            <p:cNvSpPr txBox="1"/>
            <p:nvPr/>
          </p:nvSpPr>
          <p:spPr>
            <a:xfrm>
              <a:off x="4480" y="2379"/>
              <a:ext cx="3789" cy="326"/>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¿Hay reportes periódicos al Congreso o a la Sociedad Civil?</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¿Existen actividades de monitoreo sistemáticas?</a:t>
              </a:r>
              <a:endParaRPr sz="1300">
                <a:solidFill>
                  <a:schemeClr val="dk1"/>
                </a:solidFill>
                <a:latin typeface="Calibri"/>
                <a:ea typeface="Calibri"/>
                <a:cs typeface="Calibri"/>
                <a:sym typeface="Calibri"/>
              </a:endParaRPr>
            </a:p>
          </p:txBody>
        </p:sp>
        <p:sp>
          <p:nvSpPr>
            <p:cNvPr id="671" name="Shape 671"/>
            <p:cNvSpPr txBox="1"/>
            <p:nvPr/>
          </p:nvSpPr>
          <p:spPr>
            <a:xfrm>
              <a:off x="3371" y="1496"/>
              <a:ext cx="5211" cy="4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85000"/>
                </a:lnSpc>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¿El diseño presupuestal utiliza el método de presupuesto basado en resultados (PbR)?</a:t>
              </a:r>
              <a:endParaRPr/>
            </a:p>
            <a:p>
              <a:pPr indent="-171450" lvl="0" marL="171450" marR="0" rtl="0" algn="l">
                <a:spcBef>
                  <a:spcPts val="195"/>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¿Cuánto presupuesto per cápita destina al tema?</a:t>
              </a:r>
              <a:endParaRPr/>
            </a:p>
            <a:p>
              <a:pPr indent="-171450" lvl="0" marL="171450" marR="0" rtl="0" algn="l">
                <a:lnSpc>
                  <a:spcPct val="85000"/>
                </a:lnSpc>
                <a:spcBef>
                  <a:spcPts val="195"/>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El gobierno local ¿realiza presupuesto participativo?</a:t>
              </a:r>
              <a:endParaRPr/>
            </a:p>
          </p:txBody>
        </p:sp>
        <p:sp>
          <p:nvSpPr>
            <p:cNvPr id="672" name="Shape 672"/>
            <p:cNvSpPr txBox="1"/>
            <p:nvPr/>
          </p:nvSpPr>
          <p:spPr>
            <a:xfrm>
              <a:off x="3718" y="1981"/>
              <a:ext cx="5485" cy="326"/>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¿Hay sistemas internos de control del gasto público en las dependencias públicas?</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¿Existen prácticas de gobierno abierto?</a:t>
              </a:r>
              <a:endParaRPr sz="1300">
                <a:solidFill>
                  <a:schemeClr val="dk1"/>
                </a:solidFill>
                <a:latin typeface="Calibri"/>
                <a:ea typeface="Calibri"/>
                <a:cs typeface="Calibri"/>
                <a:sym typeface="Calibri"/>
              </a:endParaRPr>
            </a:p>
          </p:txBody>
        </p:sp>
        <p:sp>
          <p:nvSpPr>
            <p:cNvPr id="673" name="Shape 673"/>
            <p:cNvSpPr txBox="1"/>
            <p:nvPr/>
          </p:nvSpPr>
          <p:spPr>
            <a:xfrm>
              <a:off x="2840" y="1024"/>
              <a:ext cx="6165" cy="469"/>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¿Qué dicen los programas nacionales y locales sobre el tema?</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¿Dispone de un sistema de Monitoreo y Evaluación M&amp;E? ¿Qué indicadores utiliza?</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¿Utiliza Indicadores de Progreso? ¿Se utilizan los indicadores de los ODS?</a:t>
              </a:r>
              <a:endParaRPr/>
            </a:p>
          </p:txBody>
        </p:sp>
        <p:sp>
          <p:nvSpPr>
            <p:cNvPr id="674" name="Shape 674"/>
            <p:cNvSpPr txBox="1"/>
            <p:nvPr/>
          </p:nvSpPr>
          <p:spPr>
            <a:xfrm>
              <a:off x="1926" y="558"/>
              <a:ext cx="6829" cy="452"/>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¿Qué dice el Plan de Desarrollo del país sobre el tema?</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¿Cómo incorpora las directrices de de marcos y planes de acción internacionales?  ODS, NAU, Sendai, Addis Ababa, Refugiados y migración, Beijing, Cairo, etc.</a:t>
              </a:r>
              <a:endParaRPr/>
            </a:p>
          </p:txBody>
        </p:sp>
        <p:sp>
          <p:nvSpPr>
            <p:cNvPr id="675" name="Shape 675"/>
            <p:cNvSpPr txBox="1"/>
            <p:nvPr/>
          </p:nvSpPr>
          <p:spPr>
            <a:xfrm>
              <a:off x="4974" y="2721"/>
              <a:ext cx="4053" cy="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
                  <a:solidFill>
                    <a:schemeClr val="dk1"/>
                  </a:solidFill>
                  <a:latin typeface="Calibri"/>
                  <a:ea typeface="Calibri"/>
                  <a:cs typeface="Calibri"/>
                  <a:sym typeface="Calibri"/>
                </a:rPr>
                <a:t>En los Sistemas de Evaluación de Desempeño</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¿Se utilizan los Indicadores de Progreso?</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¿Se está incorporando el sistema de indicadores de los ODS</a:t>
              </a:r>
              <a:endParaRPr/>
            </a:p>
            <a:p>
              <a:pPr indent="-171450" lvl="0" marL="171450" marR="0" rtl="0" algn="l">
                <a:spcBef>
                  <a:spcPts val="20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¿Existen evaluaciones externas de los resultados de los programas gubernamentales? </a:t>
              </a:r>
              <a:endParaRPr sz="1300">
                <a:solidFill>
                  <a:schemeClr val="dk1"/>
                </a:solidFill>
                <a:latin typeface="Calibri"/>
                <a:ea typeface="Calibri"/>
                <a:cs typeface="Calibri"/>
                <a:sym typeface="Calibri"/>
              </a:endParaRPr>
            </a:p>
          </p:txBody>
        </p:sp>
        <p:cxnSp>
          <p:nvCxnSpPr>
            <p:cNvPr id="676" name="Shape 676"/>
            <p:cNvCxnSpPr>
              <a:stCxn id="662" idx="3"/>
              <a:endCxn id="663" idx="0"/>
            </p:cNvCxnSpPr>
            <p:nvPr/>
          </p:nvCxnSpPr>
          <p:spPr>
            <a:xfrm>
              <a:off x="1497" y="810"/>
              <a:ext cx="300" cy="300"/>
            </a:xfrm>
            <a:prstGeom prst="bentConnector2">
              <a:avLst/>
            </a:prstGeom>
            <a:noFill/>
            <a:ln cap="flat" cmpd="sng" w="12700">
              <a:solidFill>
                <a:schemeClr val="dk1"/>
              </a:solidFill>
              <a:prstDash val="solid"/>
              <a:miter lim="800000"/>
              <a:headEnd len="med" w="med" type="none"/>
              <a:tailEnd len="med" w="med" type="triangle"/>
            </a:ln>
          </p:spPr>
        </p:cxnSp>
        <p:cxnSp>
          <p:nvCxnSpPr>
            <p:cNvPr id="677" name="Shape 677"/>
            <p:cNvCxnSpPr/>
            <p:nvPr/>
          </p:nvCxnSpPr>
          <p:spPr>
            <a:xfrm>
              <a:off x="2489" y="1176"/>
              <a:ext cx="80" cy="369"/>
            </a:xfrm>
            <a:prstGeom prst="bentConnector2">
              <a:avLst/>
            </a:prstGeom>
            <a:noFill/>
            <a:ln cap="flat" cmpd="sng" w="12700">
              <a:solidFill>
                <a:schemeClr val="dk1"/>
              </a:solidFill>
              <a:prstDash val="solid"/>
              <a:miter lim="800000"/>
              <a:headEnd len="med" w="med" type="none"/>
              <a:tailEnd len="med" w="med" type="triangle"/>
            </a:ln>
          </p:spPr>
        </p:cxnSp>
        <p:cxnSp>
          <p:nvCxnSpPr>
            <p:cNvPr id="678" name="Shape 678"/>
            <p:cNvCxnSpPr>
              <a:stCxn id="664" idx="3"/>
              <a:endCxn id="665" idx="0"/>
            </p:cNvCxnSpPr>
            <p:nvPr/>
          </p:nvCxnSpPr>
          <p:spPr>
            <a:xfrm>
              <a:off x="2840" y="1632"/>
              <a:ext cx="300" cy="300"/>
            </a:xfrm>
            <a:prstGeom prst="bentConnector2">
              <a:avLst/>
            </a:prstGeom>
            <a:noFill/>
            <a:ln cap="flat" cmpd="sng" w="12700">
              <a:solidFill>
                <a:schemeClr val="dk1"/>
              </a:solidFill>
              <a:prstDash val="solid"/>
              <a:miter lim="800000"/>
              <a:headEnd len="med" w="med" type="none"/>
              <a:tailEnd len="med" w="med" type="triangle"/>
            </a:ln>
          </p:spPr>
        </p:cxnSp>
        <p:cxnSp>
          <p:nvCxnSpPr>
            <p:cNvPr id="679" name="Shape 679"/>
            <p:cNvCxnSpPr>
              <a:stCxn id="665" idx="3"/>
            </p:cNvCxnSpPr>
            <p:nvPr/>
          </p:nvCxnSpPr>
          <p:spPr>
            <a:xfrm>
              <a:off x="3527" y="2157"/>
              <a:ext cx="600" cy="600"/>
            </a:xfrm>
            <a:prstGeom prst="bentConnector2">
              <a:avLst/>
            </a:prstGeom>
            <a:noFill/>
            <a:ln cap="flat" cmpd="sng" w="12700">
              <a:solidFill>
                <a:schemeClr val="dk1"/>
              </a:solidFill>
              <a:prstDash val="solid"/>
              <a:miter lim="800000"/>
              <a:headEnd len="med" w="med" type="none"/>
              <a:tailEnd len="med" w="med" type="triangle"/>
            </a:ln>
          </p:spPr>
        </p:cxnSp>
        <p:cxnSp>
          <p:nvCxnSpPr>
            <p:cNvPr id="680" name="Shape 680"/>
            <p:cNvCxnSpPr>
              <a:stCxn id="666" idx="3"/>
              <a:endCxn id="667" idx="0"/>
            </p:cNvCxnSpPr>
            <p:nvPr/>
          </p:nvCxnSpPr>
          <p:spPr>
            <a:xfrm>
              <a:off x="4154" y="2624"/>
              <a:ext cx="300" cy="600"/>
            </a:xfrm>
            <a:prstGeom prst="bentConnector2">
              <a:avLst/>
            </a:prstGeom>
            <a:noFill/>
            <a:ln cap="flat" cmpd="sng" w="12700">
              <a:solidFill>
                <a:schemeClr val="dk1"/>
              </a:solidFill>
              <a:prstDash val="solid"/>
              <a:miter lim="800000"/>
              <a:headEnd len="med" w="med" type="none"/>
              <a:tailEnd len="med" w="med" type="triangle"/>
            </a:ln>
          </p:spPr>
        </p:cxnSp>
        <p:cxnSp>
          <p:nvCxnSpPr>
            <p:cNvPr id="681" name="Shape 681"/>
            <p:cNvCxnSpPr>
              <a:stCxn id="667" idx="3"/>
            </p:cNvCxnSpPr>
            <p:nvPr/>
          </p:nvCxnSpPr>
          <p:spPr>
            <a:xfrm>
              <a:off x="4836" y="3156"/>
              <a:ext cx="600" cy="600"/>
            </a:xfrm>
            <a:prstGeom prst="bentConnector2">
              <a:avLst/>
            </a:prstGeom>
            <a:noFill/>
            <a:ln cap="flat" cmpd="sng" w="12700">
              <a:solidFill>
                <a:schemeClr val="dk1"/>
              </a:solidFill>
              <a:prstDash val="solid"/>
              <a:miter lim="800000"/>
              <a:headEnd len="med" w="med" type="none"/>
              <a:tailEnd len="med" w="med" type="triangle"/>
            </a:ln>
          </p:spPr>
        </p:cxnSp>
      </p:grpSp>
      <p:sp>
        <p:nvSpPr>
          <p:cNvPr id="682" name="Shape 682"/>
          <p:cNvSpPr txBox="1"/>
          <p:nvPr/>
        </p:nvSpPr>
        <p:spPr>
          <a:xfrm>
            <a:off x="1419296" y="5563042"/>
            <a:ext cx="1714500" cy="595342"/>
          </a:xfrm>
          <a:prstGeom prst="rect">
            <a:avLst/>
          </a:prstGeom>
          <a:solidFill>
            <a:srgbClr val="EAF5D6"/>
          </a:solidFill>
          <a:ln cap="flat" cmpd="tri" w="76200">
            <a:solidFill>
              <a:srgbClr val="BFBFBF"/>
            </a:solidFill>
            <a:prstDash val="solid"/>
            <a:miter lim="800000"/>
            <a:headEnd len="sm" w="sm" type="none"/>
            <a:tailEnd len="sm" w="sm" type="none"/>
          </a:ln>
        </p:spPr>
        <p:txBody>
          <a:bodyPr anchorCtr="0" anchor="t" bIns="43325" lIns="86650" spcFirstLastPara="1" rIns="86650" wrap="square" tIns="43325">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Observatorios Ciudadanos como intervención sistémica</a:t>
            </a:r>
            <a:endParaRPr/>
          </a:p>
        </p:txBody>
      </p:sp>
      <p:sp>
        <p:nvSpPr>
          <p:cNvPr id="683" name="Shape 683"/>
          <p:cNvSpPr txBox="1"/>
          <p:nvPr/>
        </p:nvSpPr>
        <p:spPr>
          <a:xfrm>
            <a:off x="930947" y="882749"/>
            <a:ext cx="1272852" cy="261610"/>
          </a:xfrm>
          <a:prstGeom prst="rect">
            <a:avLst/>
          </a:prstGeom>
          <a:solidFill>
            <a:srgbClr val="EAF5D6"/>
          </a:solidFill>
          <a:ln cap="flat" cmpd="sng" w="28575">
            <a:solidFill>
              <a:srgbClr val="BFBFB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LEGISLACION</a:t>
            </a:r>
            <a:endParaRPr/>
          </a:p>
        </p:txBody>
      </p:sp>
      <p:cxnSp>
        <p:nvCxnSpPr>
          <p:cNvPr id="684" name="Shape 684"/>
          <p:cNvCxnSpPr>
            <a:stCxn id="683" idx="3"/>
          </p:cNvCxnSpPr>
          <p:nvPr/>
        </p:nvCxnSpPr>
        <p:spPr>
          <a:xfrm>
            <a:off x="2203799" y="1013554"/>
            <a:ext cx="230400" cy="669900"/>
          </a:xfrm>
          <a:prstGeom prst="bentConnector2">
            <a:avLst/>
          </a:prstGeom>
          <a:noFill/>
          <a:ln cap="flat" cmpd="sng" w="12700">
            <a:solidFill>
              <a:schemeClr val="dk1"/>
            </a:solidFill>
            <a:prstDash val="solid"/>
            <a:miter lim="800000"/>
            <a:headEnd len="med" w="med" type="none"/>
            <a:tailEnd len="med" w="med" type="triangle"/>
          </a:ln>
        </p:spPr>
      </p:cxnSp>
      <p:sp>
        <p:nvSpPr>
          <p:cNvPr id="685" name="Shape 685"/>
          <p:cNvSpPr txBox="1"/>
          <p:nvPr/>
        </p:nvSpPr>
        <p:spPr>
          <a:xfrm>
            <a:off x="2412294" y="786514"/>
            <a:ext cx="6645901" cy="687675"/>
          </a:xfrm>
          <a:prstGeom prst="rect">
            <a:avLst/>
          </a:prstGeom>
          <a:noFill/>
          <a:ln>
            <a:noFill/>
          </a:ln>
        </p:spPr>
        <p:txBody>
          <a:bodyPr anchorCtr="0" anchor="t" bIns="43325" lIns="86650" spcFirstLastPara="1" rIns="86650" wrap="square" tIns="43325">
            <a:noAutofit/>
          </a:bodyPr>
          <a:lstStyle/>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¿Qué dice la legislación nacional y local al respecto?</a:t>
            </a:r>
            <a:endParaRPr/>
          </a:p>
          <a:p>
            <a:pPr indent="-171450" lvl="0" marL="171450" marR="0" rtl="0" algn="l">
              <a:spcBef>
                <a:spcPts val="0"/>
              </a:spcBef>
              <a:spcAft>
                <a:spcPts val="0"/>
              </a:spcAft>
              <a:buClr>
                <a:schemeClr val="dk1"/>
              </a:buClr>
              <a:buSzPts val="1300"/>
              <a:buFont typeface="Arial"/>
              <a:buChar char="•"/>
            </a:pPr>
            <a:r>
              <a:rPr lang="en-US" sz="1300">
                <a:solidFill>
                  <a:schemeClr val="dk1"/>
                </a:solidFill>
                <a:latin typeface="Calibri"/>
                <a:ea typeface="Calibri"/>
                <a:cs typeface="Calibri"/>
                <a:sym typeface="Calibri"/>
              </a:rPr>
              <a:t>¿Qué de las convenciones de </a:t>
            </a:r>
            <a:r>
              <a:rPr lang="en-US" sz="1300">
                <a:solidFill>
                  <a:schemeClr val="dk1"/>
                </a:solidFill>
                <a:latin typeface="Arial"/>
                <a:ea typeface="Arial"/>
                <a:cs typeface="Arial"/>
                <a:sym typeface="Arial"/>
              </a:rPr>
              <a:t>Cedaw, Belem do Para, DESC, DCP </a:t>
            </a:r>
            <a:r>
              <a:rPr lang="en-US" sz="1300">
                <a:solidFill>
                  <a:schemeClr val="dk1"/>
                </a:solidFill>
                <a:latin typeface="Calibri"/>
                <a:ea typeface="Calibri"/>
                <a:cs typeface="Calibri"/>
                <a:sym typeface="Calibri"/>
              </a:rPr>
              <a:t>está incluido en la legislación nacional y local?</a:t>
            </a:r>
            <a:endParaRPr/>
          </a:p>
        </p:txBody>
      </p:sp>
      <p:sp>
        <p:nvSpPr>
          <p:cNvPr id="686" name="Shape 686"/>
          <p:cNvSpPr txBox="1"/>
          <p:nvPr/>
        </p:nvSpPr>
        <p:spPr>
          <a:xfrm>
            <a:off x="-2445167" y="4227513"/>
            <a:ext cx="175017" cy="349120"/>
          </a:xfrm>
          <a:prstGeom prst="rect">
            <a:avLst/>
          </a:prstGeom>
          <a:noFill/>
          <a:ln>
            <a:noFill/>
          </a:ln>
        </p:spPr>
        <p:txBody>
          <a:bodyPr anchorCtr="0" anchor="t" bIns="43325" lIns="86650" spcFirstLastPara="1" rIns="86650" wrap="square" tIns="43325">
            <a:noAutofit/>
          </a:bodyPr>
          <a:lstStyle/>
          <a:p>
            <a:pPr indent="0" lvl="0" marL="0" marR="0" rtl="0" algn="l">
              <a:spcBef>
                <a:spcPts val="0"/>
              </a:spcBef>
              <a:spcAft>
                <a:spcPts val="0"/>
              </a:spcAft>
              <a:buNone/>
            </a:pPr>
            <a:r>
              <a:t/>
            </a:r>
            <a:endParaRPr sz="1700">
              <a:solidFill>
                <a:schemeClr val="dk1"/>
              </a:solidFill>
              <a:latin typeface="Arial"/>
              <a:ea typeface="Arial"/>
              <a:cs typeface="Arial"/>
              <a:sym typeface="Arial"/>
            </a:endParaRPr>
          </a:p>
        </p:txBody>
      </p:sp>
      <p:sp>
        <p:nvSpPr>
          <p:cNvPr id="687" name="Shape 687"/>
          <p:cNvSpPr txBox="1"/>
          <p:nvPr>
            <p:ph type="title"/>
          </p:nvPr>
        </p:nvSpPr>
        <p:spPr>
          <a:xfrm>
            <a:off x="654908" y="69713"/>
            <a:ext cx="7763878" cy="6250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Metodología basada en la gestión por resultados, armonizada a El Derecho a la Ciudad</a:t>
            </a:r>
            <a:br>
              <a:rPr b="1" i="0" lang="en-US" sz="1300" u="none" cap="none" strike="noStrike">
                <a:solidFill>
                  <a:schemeClr val="dk1"/>
                </a:solidFill>
                <a:latin typeface="Arial"/>
                <a:ea typeface="Arial"/>
                <a:cs typeface="Arial"/>
                <a:sym typeface="Arial"/>
              </a:rPr>
            </a:br>
            <a:r>
              <a:rPr b="0" i="0" lang="en-US" sz="1300" u="none" cap="none" strike="noStrike">
                <a:solidFill>
                  <a:schemeClr val="dk1"/>
                </a:solidFill>
                <a:latin typeface="Calibri"/>
                <a:ea typeface="Calibri"/>
                <a:cs typeface="Calibri"/>
                <a:sym typeface="Calibri"/>
              </a:rPr>
              <a:t>Todo el proceso o selección del seguimiento de un tema específico de la Nueva Agenda Urbana</a:t>
            </a:r>
            <a:endParaRPr b="0" i="0" sz="1300" u="none" cap="none" strike="noStrike">
              <a:solidFill>
                <a:schemeClr val="dk1"/>
              </a:solidFill>
              <a:latin typeface="Calibri"/>
              <a:ea typeface="Calibri"/>
              <a:cs typeface="Calibri"/>
              <a:sym typeface="Calibri"/>
            </a:endParaRPr>
          </a:p>
        </p:txBody>
      </p:sp>
      <p:cxnSp>
        <p:nvCxnSpPr>
          <p:cNvPr id="688" name="Shape 688"/>
          <p:cNvCxnSpPr/>
          <p:nvPr/>
        </p:nvCxnSpPr>
        <p:spPr>
          <a:xfrm flipH="1" rot="5400000">
            <a:off x="-395809" y="3080359"/>
            <a:ext cx="4421400" cy="541800"/>
          </a:xfrm>
          <a:prstGeom prst="bentConnector3">
            <a:avLst>
              <a:gd fmla="val 60015" name="adj1"/>
            </a:avLst>
          </a:prstGeom>
          <a:noFill/>
          <a:ln cap="flat" cmpd="sng" w="12700">
            <a:solidFill>
              <a:schemeClr val="dk1"/>
            </a:solidFill>
            <a:prstDash val="solid"/>
            <a:round/>
            <a:headEnd len="med" w="med" type="none"/>
            <a:tailEnd len="med" w="med" type="stealth"/>
          </a:ln>
        </p:spPr>
      </p:cxnSp>
      <p:cxnSp>
        <p:nvCxnSpPr>
          <p:cNvPr id="689" name="Shape 689"/>
          <p:cNvCxnSpPr>
            <a:endCxn id="664" idx="1"/>
          </p:cNvCxnSpPr>
          <p:nvPr/>
        </p:nvCxnSpPr>
        <p:spPr>
          <a:xfrm rot="-5400000">
            <a:off x="1877115" y="4051001"/>
            <a:ext cx="2412600" cy="650700"/>
          </a:xfrm>
          <a:prstGeom prst="bentConnector2">
            <a:avLst/>
          </a:prstGeom>
          <a:noFill/>
          <a:ln cap="flat" cmpd="sng" w="12700">
            <a:solidFill>
              <a:schemeClr val="dk1"/>
            </a:solidFill>
            <a:prstDash val="solid"/>
            <a:round/>
            <a:headEnd len="med" w="med" type="none"/>
            <a:tailEnd len="med" w="med" type="stealth"/>
          </a:ln>
        </p:spPr>
      </p:cxnSp>
      <p:sp>
        <p:nvSpPr>
          <p:cNvPr id="690" name="Shape 690"/>
          <p:cNvSpPr txBox="1"/>
          <p:nvPr/>
        </p:nvSpPr>
        <p:spPr>
          <a:xfrm>
            <a:off x="1216482" y="1140462"/>
            <a:ext cx="172566" cy="2419236"/>
          </a:xfrm>
          <a:prstGeom prst="rect">
            <a:avLst/>
          </a:prstGeom>
          <a:noFill/>
          <a:ln>
            <a:noFill/>
          </a:ln>
        </p:spPr>
        <p:txBody>
          <a:bodyPr anchorCtr="0" anchor="ctr" bIns="35625" lIns="71250" spcFirstLastPara="1" rIns="71250" wrap="square" tIns="35625">
            <a:noAutofit/>
          </a:bodyPr>
          <a:lstStyle/>
          <a:p>
            <a:pPr indent="0" lvl="0" marL="0" marR="0" rtl="0" algn="ctr">
              <a:lnSpc>
                <a:spcPct val="140000"/>
              </a:lnSpc>
              <a:spcBef>
                <a:spcPts val="0"/>
              </a:spcBef>
              <a:spcAft>
                <a:spcPts val="0"/>
              </a:spcAft>
              <a:buNone/>
            </a:pPr>
            <a:r>
              <a:rPr lang="en-US" sz="935">
                <a:solidFill>
                  <a:schemeClr val="dk1"/>
                </a:solidFill>
                <a:latin typeface="Calibri"/>
                <a:ea typeface="Calibri"/>
                <a:cs typeface="Calibri"/>
                <a:sym typeface="Calibri"/>
              </a:rPr>
              <a:t>Armonización</a:t>
            </a:r>
            <a:endParaRPr/>
          </a:p>
        </p:txBody>
      </p:sp>
      <p:sp>
        <p:nvSpPr>
          <p:cNvPr id="691" name="Shape 691"/>
          <p:cNvSpPr txBox="1"/>
          <p:nvPr/>
        </p:nvSpPr>
        <p:spPr>
          <a:xfrm flipH="1">
            <a:off x="2801652" y="3134998"/>
            <a:ext cx="365783" cy="2258434"/>
          </a:xfrm>
          <a:prstGeom prst="rect">
            <a:avLst/>
          </a:prstGeom>
          <a:noFill/>
          <a:ln>
            <a:noFill/>
          </a:ln>
        </p:spPr>
        <p:txBody>
          <a:bodyPr anchorCtr="0" anchor="ctr" bIns="35625" lIns="71250" spcFirstLastPara="1" rIns="71250" wrap="square" tIns="35625">
            <a:noAutofit/>
          </a:bodyPr>
          <a:lstStyle/>
          <a:p>
            <a:pPr indent="0" lvl="0" marL="0" marR="0" rtl="0" algn="ctr">
              <a:spcBef>
                <a:spcPts val="0"/>
              </a:spcBef>
              <a:spcAft>
                <a:spcPts val="0"/>
              </a:spcAft>
              <a:buNone/>
            </a:pPr>
            <a:r>
              <a:rPr lang="en-US" sz="1050">
                <a:solidFill>
                  <a:schemeClr val="dk1"/>
                </a:solidFill>
                <a:latin typeface="Calibri"/>
                <a:ea typeface="Calibri"/>
                <a:cs typeface="Calibri"/>
                <a:sym typeface="Calibri"/>
              </a:rPr>
              <a:t>Suficiencia</a:t>
            </a:r>
            <a:endParaRPr/>
          </a:p>
        </p:txBody>
      </p:sp>
      <p:cxnSp>
        <p:nvCxnSpPr>
          <p:cNvPr id="692" name="Shape 692"/>
          <p:cNvCxnSpPr/>
          <p:nvPr/>
        </p:nvCxnSpPr>
        <p:spPr>
          <a:xfrm flipH="1" rot="10800000">
            <a:off x="3122507" y="4759637"/>
            <a:ext cx="1927200" cy="1131000"/>
          </a:xfrm>
          <a:prstGeom prst="bentConnector3">
            <a:avLst>
              <a:gd fmla="val 39597" name="adj1"/>
            </a:avLst>
          </a:prstGeom>
          <a:noFill/>
          <a:ln cap="flat" cmpd="sng" w="12700">
            <a:solidFill>
              <a:schemeClr val="dk1"/>
            </a:solidFill>
            <a:prstDash val="solid"/>
            <a:round/>
            <a:headEnd len="med" w="med" type="none"/>
            <a:tailEnd len="med" w="med" type="stealth"/>
          </a:ln>
        </p:spPr>
      </p:cxnSp>
      <p:cxnSp>
        <p:nvCxnSpPr>
          <p:cNvPr id="693" name="Shape 693"/>
          <p:cNvCxnSpPr>
            <a:endCxn id="667" idx="1"/>
          </p:cNvCxnSpPr>
          <p:nvPr/>
        </p:nvCxnSpPr>
        <p:spPr>
          <a:xfrm flipH="1" rot="10800000">
            <a:off x="3180351" y="5590990"/>
            <a:ext cx="2719200" cy="302400"/>
          </a:xfrm>
          <a:prstGeom prst="bentConnector3">
            <a:avLst>
              <a:gd fmla="val 25946" name="adj1"/>
            </a:avLst>
          </a:prstGeom>
          <a:noFill/>
          <a:ln cap="flat" cmpd="sng" w="12700">
            <a:solidFill>
              <a:schemeClr val="dk1"/>
            </a:solidFill>
            <a:prstDash val="solid"/>
            <a:round/>
            <a:headEnd len="med" w="med" type="none"/>
            <a:tailEnd len="med" w="med" type="stealth"/>
          </a:ln>
        </p:spPr>
      </p:cxnSp>
      <p:cxnSp>
        <p:nvCxnSpPr>
          <p:cNvPr id="694" name="Shape 694"/>
          <p:cNvCxnSpPr/>
          <p:nvPr/>
        </p:nvCxnSpPr>
        <p:spPr>
          <a:xfrm>
            <a:off x="3077568" y="5887657"/>
            <a:ext cx="3373500" cy="405300"/>
          </a:xfrm>
          <a:prstGeom prst="bentConnector3">
            <a:avLst>
              <a:gd fmla="val 24048" name="adj1"/>
            </a:avLst>
          </a:prstGeom>
          <a:noFill/>
          <a:ln cap="flat" cmpd="sng" w="12700">
            <a:solidFill>
              <a:schemeClr val="dk1"/>
            </a:solidFill>
            <a:prstDash val="solid"/>
            <a:round/>
            <a:headEnd len="med" w="med" type="none"/>
            <a:tailEnd len="med" w="med" type="stealth"/>
          </a:ln>
        </p:spPr>
      </p:cxnSp>
      <p:sp>
        <p:nvSpPr>
          <p:cNvPr id="695" name="Shape 695"/>
          <p:cNvSpPr txBox="1"/>
          <p:nvPr/>
        </p:nvSpPr>
        <p:spPr>
          <a:xfrm>
            <a:off x="4017776" y="4807598"/>
            <a:ext cx="976366" cy="241241"/>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Eficiencia</a:t>
            </a:r>
            <a:endParaRPr/>
          </a:p>
        </p:txBody>
      </p:sp>
      <p:sp>
        <p:nvSpPr>
          <p:cNvPr id="696" name="Shape 696"/>
          <p:cNvSpPr txBox="1"/>
          <p:nvPr/>
        </p:nvSpPr>
        <p:spPr>
          <a:xfrm>
            <a:off x="4485503" y="5588426"/>
            <a:ext cx="1322736" cy="241241"/>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Eficacia</a:t>
            </a:r>
            <a:endParaRPr/>
          </a:p>
        </p:txBody>
      </p:sp>
      <p:sp>
        <p:nvSpPr>
          <p:cNvPr id="697" name="Shape 697"/>
          <p:cNvSpPr txBox="1"/>
          <p:nvPr/>
        </p:nvSpPr>
        <p:spPr>
          <a:xfrm>
            <a:off x="3650655" y="6346761"/>
            <a:ext cx="2821781" cy="410518"/>
          </a:xfrm>
          <a:prstGeom prst="rect">
            <a:avLst/>
          </a:prstGeom>
          <a:noFill/>
          <a:ln>
            <a:noFill/>
          </a:ln>
        </p:spPr>
        <p:txBody>
          <a:bodyPr anchorCtr="0" anchor="t" bIns="35625" lIns="71250" spcFirstLastPara="1" rIns="71250" wrap="square" tIns="35625">
            <a:no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Complementar el trabajo de Auditorías gubernamentales existente</a:t>
            </a:r>
            <a:endParaRPr/>
          </a:p>
        </p:txBody>
      </p:sp>
      <p:sp>
        <p:nvSpPr>
          <p:cNvPr id="698" name="Shape 698"/>
          <p:cNvSpPr/>
          <p:nvPr/>
        </p:nvSpPr>
        <p:spPr>
          <a:xfrm flipH="1">
            <a:off x="8336771" y="150339"/>
            <a:ext cx="3693305" cy="952286"/>
          </a:xfrm>
          <a:prstGeom prst="homePlate">
            <a:avLst>
              <a:gd fmla="val 50000" name="adj"/>
            </a:avLst>
          </a:prstGeom>
          <a:solidFill>
            <a:schemeClr val="lt1"/>
          </a:solidFill>
          <a:ln cap="flat" cmpd="sng" w="2857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196850" lvl="0" marL="285750" marR="0" rtl="0" algn="r">
              <a:spcBef>
                <a:spcPts val="0"/>
              </a:spcBef>
              <a:spcAft>
                <a:spcPts val="0"/>
              </a:spcAft>
              <a:buClr>
                <a:srgbClr val="BB4184"/>
              </a:buClr>
              <a:buSzPts val="1200"/>
              <a:buFont typeface="Noto Sans Symbols"/>
              <a:buChar char="⚤"/>
            </a:pPr>
            <a:r>
              <a:rPr lang="en-US" sz="1200">
                <a:solidFill>
                  <a:schemeClr val="dk1"/>
                </a:solidFill>
                <a:latin typeface="Calibri"/>
                <a:ea typeface="Calibri"/>
                <a:cs typeface="Calibri"/>
                <a:sym typeface="Calibri"/>
              </a:rPr>
              <a:t>Transversalización de la perspectiva de género (mujeres y hombres), edad, e inclusión explícita de las mujeres diversas, en todo el proceso.</a:t>
            </a:r>
            <a:endParaRPr/>
          </a:p>
          <a:p>
            <a:pPr indent="-196850" lvl="0" marL="285750" marR="0" rtl="0" algn="r">
              <a:spcBef>
                <a:spcPts val="0"/>
              </a:spcBef>
              <a:spcAft>
                <a:spcPts val="0"/>
              </a:spcAft>
              <a:buClr>
                <a:srgbClr val="BB4184"/>
              </a:buClr>
              <a:buSzPts val="1200"/>
              <a:buFont typeface="Arial"/>
              <a:buChar char="🌎"/>
            </a:pPr>
            <a:r>
              <a:rPr lang="en-US" sz="1200">
                <a:solidFill>
                  <a:schemeClr val="dk1"/>
                </a:solidFill>
                <a:latin typeface="Calibri"/>
                <a:ea typeface="Calibri"/>
                <a:cs typeface="Calibri"/>
                <a:sym typeface="Calibri"/>
              </a:rPr>
              <a:t>Proceso Participativo</a:t>
            </a:r>
            <a:endParaRPr/>
          </a:p>
        </p:txBody>
      </p:sp>
      <p:cxnSp>
        <p:nvCxnSpPr>
          <p:cNvPr id="699" name="Shape 699"/>
          <p:cNvCxnSpPr/>
          <p:nvPr/>
        </p:nvCxnSpPr>
        <p:spPr>
          <a:xfrm rot="-5400000">
            <a:off x="1472586" y="2652312"/>
            <a:ext cx="1343400" cy="119100"/>
          </a:xfrm>
          <a:prstGeom prst="bentConnector3">
            <a:avLst>
              <a:gd fmla="val 35309" name="adj1"/>
            </a:avLst>
          </a:prstGeom>
          <a:noFill/>
          <a:ln cap="flat" cmpd="sng" w="12700">
            <a:solidFill>
              <a:schemeClr val="dk1"/>
            </a:solidFill>
            <a:prstDash val="solid"/>
            <a:miter lim="800000"/>
            <a:headEnd len="sm" w="sm" type="none"/>
            <a:tailEnd len="med" w="med" type="stealth"/>
          </a:ln>
        </p:spPr>
      </p:cxnSp>
      <p:sp>
        <p:nvSpPr>
          <p:cNvPr id="700" name="Shape 700"/>
          <p:cNvSpPr txBox="1"/>
          <p:nvPr/>
        </p:nvSpPr>
        <p:spPr>
          <a:xfrm>
            <a:off x="2203799" y="2626692"/>
            <a:ext cx="1393311"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Alineación</a:t>
            </a:r>
            <a:endParaRPr/>
          </a:p>
        </p:txBody>
      </p:sp>
      <p:cxnSp>
        <p:nvCxnSpPr>
          <p:cNvPr id="701" name="Shape 701"/>
          <p:cNvCxnSpPr/>
          <p:nvPr/>
        </p:nvCxnSpPr>
        <p:spPr>
          <a:xfrm flipH="1" rot="10800000">
            <a:off x="2155912" y="2591369"/>
            <a:ext cx="1409700" cy="314400"/>
          </a:xfrm>
          <a:prstGeom prst="bentConnector2">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Shape 707"/>
          <p:cNvSpPr txBox="1"/>
          <p:nvPr>
            <p:ph type="title"/>
          </p:nvPr>
        </p:nvSpPr>
        <p:spPr>
          <a:xfrm>
            <a:off x="773827" y="369235"/>
            <a:ext cx="9390270" cy="102626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Las etapas del proceso de políticas públicas</a:t>
            </a:r>
            <a:endParaRPr/>
          </a:p>
        </p:txBody>
      </p:sp>
      <p:sp>
        <p:nvSpPr>
          <p:cNvPr id="708" name="Shape 708"/>
          <p:cNvSpPr/>
          <p:nvPr/>
        </p:nvSpPr>
        <p:spPr>
          <a:xfrm>
            <a:off x="2992437" y="2747438"/>
            <a:ext cx="1168400" cy="9779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Presupuesto basado en Resultados</a:t>
            </a:r>
            <a:endParaRPr/>
          </a:p>
        </p:txBody>
      </p:sp>
      <p:sp>
        <p:nvSpPr>
          <p:cNvPr id="709" name="Shape 709"/>
          <p:cNvSpPr/>
          <p:nvPr/>
        </p:nvSpPr>
        <p:spPr>
          <a:xfrm>
            <a:off x="3790949" y="4900630"/>
            <a:ext cx="1187451" cy="859943"/>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Presupuesto sensible al género</a:t>
            </a:r>
            <a:endParaRPr/>
          </a:p>
        </p:txBody>
      </p:sp>
      <p:cxnSp>
        <p:nvCxnSpPr>
          <p:cNvPr id="710" name="Shape 710"/>
          <p:cNvCxnSpPr>
            <a:stCxn id="709" idx="0"/>
            <a:endCxn id="708" idx="2"/>
          </p:cNvCxnSpPr>
          <p:nvPr/>
        </p:nvCxnSpPr>
        <p:spPr>
          <a:xfrm rot="10800000">
            <a:off x="3576774" y="3725230"/>
            <a:ext cx="807900" cy="1175400"/>
          </a:xfrm>
          <a:prstGeom prst="straightConnector1">
            <a:avLst/>
          </a:prstGeom>
          <a:noFill/>
          <a:ln cap="flat" cmpd="sng" w="9525">
            <a:solidFill>
              <a:srgbClr val="BFBFBF"/>
            </a:solidFill>
            <a:prstDash val="solid"/>
            <a:miter lim="800000"/>
            <a:headEnd len="sm" w="sm" type="none"/>
            <a:tailEnd len="med" w="med" type="triangle"/>
          </a:ln>
        </p:spPr>
      </p:cxnSp>
      <p:sp>
        <p:nvSpPr>
          <p:cNvPr id="711" name="Shape 711"/>
          <p:cNvSpPr/>
          <p:nvPr/>
        </p:nvSpPr>
        <p:spPr>
          <a:xfrm>
            <a:off x="2155688" y="4911273"/>
            <a:ext cx="1282700" cy="841224"/>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Presupuesto participativo</a:t>
            </a:r>
            <a:endParaRPr/>
          </a:p>
        </p:txBody>
      </p:sp>
      <p:cxnSp>
        <p:nvCxnSpPr>
          <p:cNvPr id="712" name="Shape 712"/>
          <p:cNvCxnSpPr>
            <a:stCxn id="711" idx="0"/>
            <a:endCxn id="708" idx="2"/>
          </p:cNvCxnSpPr>
          <p:nvPr/>
        </p:nvCxnSpPr>
        <p:spPr>
          <a:xfrm flipH="1" rot="10800000">
            <a:off x="2797038" y="3725373"/>
            <a:ext cx="779700" cy="1185900"/>
          </a:xfrm>
          <a:prstGeom prst="straightConnector1">
            <a:avLst/>
          </a:prstGeom>
          <a:noFill/>
          <a:ln cap="flat" cmpd="sng" w="9525">
            <a:solidFill>
              <a:srgbClr val="BFBFBF"/>
            </a:solidFill>
            <a:prstDash val="solid"/>
            <a:miter lim="800000"/>
            <a:headEnd len="sm" w="sm" type="none"/>
            <a:tailEnd len="med" w="med" type="triangle"/>
          </a:ln>
        </p:spPr>
      </p:cxnSp>
      <p:cxnSp>
        <p:nvCxnSpPr>
          <p:cNvPr id="713" name="Shape 713"/>
          <p:cNvCxnSpPr>
            <a:stCxn id="709" idx="1"/>
            <a:endCxn id="711" idx="3"/>
          </p:cNvCxnSpPr>
          <p:nvPr/>
        </p:nvCxnSpPr>
        <p:spPr>
          <a:xfrm flipH="1">
            <a:off x="3438449" y="5330602"/>
            <a:ext cx="352500" cy="1200"/>
          </a:xfrm>
          <a:prstGeom prst="straightConnector1">
            <a:avLst/>
          </a:prstGeom>
          <a:noFill/>
          <a:ln cap="flat" cmpd="sng" w="9525">
            <a:solidFill>
              <a:srgbClr val="BFBFBF"/>
            </a:solidFill>
            <a:prstDash val="solid"/>
            <a:miter lim="800000"/>
            <a:headEnd len="med" w="med" type="triangle"/>
            <a:tailEnd len="med" w="med" type="triangle"/>
          </a:ln>
        </p:spPr>
      </p:cxnSp>
      <p:sp>
        <p:nvSpPr>
          <p:cNvPr id="714" name="Shape 714"/>
          <p:cNvSpPr/>
          <p:nvPr/>
        </p:nvSpPr>
        <p:spPr>
          <a:xfrm>
            <a:off x="4529137" y="2785538"/>
            <a:ext cx="1130300" cy="8890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Ejecución</a:t>
            </a:r>
            <a:endParaRPr/>
          </a:p>
        </p:txBody>
      </p:sp>
      <p:cxnSp>
        <p:nvCxnSpPr>
          <p:cNvPr id="715" name="Shape 715"/>
          <p:cNvCxnSpPr>
            <a:stCxn id="708" idx="3"/>
            <a:endCxn id="714" idx="1"/>
          </p:cNvCxnSpPr>
          <p:nvPr/>
        </p:nvCxnSpPr>
        <p:spPr>
          <a:xfrm flipH="1" rot="10800000">
            <a:off x="4160837" y="3230088"/>
            <a:ext cx="368400" cy="6300"/>
          </a:xfrm>
          <a:prstGeom prst="straightConnector1">
            <a:avLst/>
          </a:prstGeom>
          <a:noFill/>
          <a:ln cap="flat" cmpd="sng" w="9525">
            <a:solidFill>
              <a:srgbClr val="BFBFBF"/>
            </a:solidFill>
            <a:prstDash val="solid"/>
            <a:miter lim="800000"/>
            <a:headEnd len="sm" w="sm" type="none"/>
            <a:tailEnd len="med" w="med" type="triangle"/>
          </a:ln>
        </p:spPr>
      </p:cxnSp>
      <p:sp>
        <p:nvSpPr>
          <p:cNvPr id="716" name="Shape 716"/>
          <p:cNvSpPr/>
          <p:nvPr/>
        </p:nvSpPr>
        <p:spPr>
          <a:xfrm>
            <a:off x="6015037" y="2839558"/>
            <a:ext cx="1066800" cy="80636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Monitoreo</a:t>
            </a:r>
            <a:endParaRPr/>
          </a:p>
        </p:txBody>
      </p:sp>
      <p:cxnSp>
        <p:nvCxnSpPr>
          <p:cNvPr id="717" name="Shape 717"/>
          <p:cNvCxnSpPr>
            <a:stCxn id="714" idx="3"/>
            <a:endCxn id="716" idx="1"/>
          </p:cNvCxnSpPr>
          <p:nvPr/>
        </p:nvCxnSpPr>
        <p:spPr>
          <a:xfrm>
            <a:off x="5659437" y="3230038"/>
            <a:ext cx="355500" cy="12600"/>
          </a:xfrm>
          <a:prstGeom prst="straightConnector1">
            <a:avLst/>
          </a:prstGeom>
          <a:noFill/>
          <a:ln cap="flat" cmpd="sng" w="9525">
            <a:solidFill>
              <a:srgbClr val="BFBFBF"/>
            </a:solidFill>
            <a:prstDash val="solid"/>
            <a:miter lim="800000"/>
            <a:headEnd len="sm" w="sm" type="none"/>
            <a:tailEnd len="med" w="med" type="triangle"/>
          </a:ln>
        </p:spPr>
      </p:cxnSp>
      <p:sp>
        <p:nvSpPr>
          <p:cNvPr id="718" name="Shape 718"/>
          <p:cNvSpPr/>
          <p:nvPr/>
        </p:nvSpPr>
        <p:spPr>
          <a:xfrm>
            <a:off x="7429500" y="2826858"/>
            <a:ext cx="1143000" cy="84768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Evaluación</a:t>
            </a:r>
            <a:endParaRPr/>
          </a:p>
        </p:txBody>
      </p:sp>
      <p:sp>
        <p:nvSpPr>
          <p:cNvPr id="719" name="Shape 719"/>
          <p:cNvSpPr/>
          <p:nvPr/>
        </p:nvSpPr>
        <p:spPr>
          <a:xfrm>
            <a:off x="9042400" y="2826858"/>
            <a:ext cx="1231900" cy="84768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Transparencia y rendición de cuentas</a:t>
            </a:r>
            <a:endParaRPr/>
          </a:p>
        </p:txBody>
      </p:sp>
      <p:sp>
        <p:nvSpPr>
          <p:cNvPr id="720" name="Shape 720"/>
          <p:cNvSpPr/>
          <p:nvPr/>
        </p:nvSpPr>
        <p:spPr>
          <a:xfrm>
            <a:off x="7362797" y="4265998"/>
            <a:ext cx="1270792" cy="977900"/>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Sistema  de Evaluación del Desempeño SED</a:t>
            </a:r>
            <a:endParaRPr/>
          </a:p>
        </p:txBody>
      </p:sp>
      <p:cxnSp>
        <p:nvCxnSpPr>
          <p:cNvPr id="721" name="Shape 721"/>
          <p:cNvCxnSpPr>
            <a:stCxn id="716" idx="3"/>
            <a:endCxn id="718" idx="1"/>
          </p:cNvCxnSpPr>
          <p:nvPr/>
        </p:nvCxnSpPr>
        <p:spPr>
          <a:xfrm>
            <a:off x="7081837" y="3242738"/>
            <a:ext cx="347700" cy="8100"/>
          </a:xfrm>
          <a:prstGeom prst="straightConnector1">
            <a:avLst/>
          </a:prstGeom>
          <a:noFill/>
          <a:ln cap="flat" cmpd="sng" w="9525">
            <a:solidFill>
              <a:srgbClr val="BFBFBF"/>
            </a:solidFill>
            <a:prstDash val="solid"/>
            <a:miter lim="800000"/>
            <a:headEnd len="sm" w="sm" type="none"/>
            <a:tailEnd len="med" w="med" type="triangle"/>
          </a:ln>
        </p:spPr>
      </p:cxnSp>
      <p:cxnSp>
        <p:nvCxnSpPr>
          <p:cNvPr id="722" name="Shape 722"/>
          <p:cNvCxnSpPr>
            <a:stCxn id="718" idx="3"/>
            <a:endCxn id="719" idx="1"/>
          </p:cNvCxnSpPr>
          <p:nvPr/>
        </p:nvCxnSpPr>
        <p:spPr>
          <a:xfrm>
            <a:off x="8572500" y="3250698"/>
            <a:ext cx="469800" cy="0"/>
          </a:xfrm>
          <a:prstGeom prst="straightConnector1">
            <a:avLst/>
          </a:prstGeom>
          <a:noFill/>
          <a:ln cap="flat" cmpd="sng" w="9525">
            <a:solidFill>
              <a:srgbClr val="BFBFBF"/>
            </a:solidFill>
            <a:prstDash val="solid"/>
            <a:miter lim="800000"/>
            <a:headEnd len="sm" w="sm" type="none"/>
            <a:tailEnd len="med" w="med" type="triangle"/>
          </a:ln>
        </p:spPr>
      </p:cxnSp>
      <p:cxnSp>
        <p:nvCxnSpPr>
          <p:cNvPr id="723" name="Shape 723"/>
          <p:cNvCxnSpPr>
            <a:stCxn id="718" idx="2"/>
            <a:endCxn id="720" idx="0"/>
          </p:cNvCxnSpPr>
          <p:nvPr/>
        </p:nvCxnSpPr>
        <p:spPr>
          <a:xfrm flipH="1">
            <a:off x="7998300" y="3674538"/>
            <a:ext cx="2700" cy="591600"/>
          </a:xfrm>
          <a:prstGeom prst="straightConnector1">
            <a:avLst/>
          </a:prstGeom>
          <a:noFill/>
          <a:ln cap="flat" cmpd="sng" w="9525">
            <a:solidFill>
              <a:srgbClr val="BFBFBF"/>
            </a:solidFill>
            <a:prstDash val="solid"/>
            <a:miter lim="800000"/>
            <a:headEnd len="sm" w="sm" type="none"/>
            <a:tailEnd len="med" w="med" type="triangle"/>
          </a:ln>
        </p:spPr>
      </p:cxnSp>
      <p:cxnSp>
        <p:nvCxnSpPr>
          <p:cNvPr id="724" name="Shape 724"/>
          <p:cNvCxnSpPr>
            <a:stCxn id="725" idx="2"/>
            <a:endCxn id="716" idx="0"/>
          </p:cNvCxnSpPr>
          <p:nvPr/>
        </p:nvCxnSpPr>
        <p:spPr>
          <a:xfrm flipH="1">
            <a:off x="6548556" y="2300184"/>
            <a:ext cx="772200" cy="539400"/>
          </a:xfrm>
          <a:prstGeom prst="straightConnector1">
            <a:avLst/>
          </a:prstGeom>
          <a:noFill/>
          <a:ln cap="flat" cmpd="sng" w="9525">
            <a:solidFill>
              <a:srgbClr val="BFBFBF"/>
            </a:solidFill>
            <a:prstDash val="solid"/>
            <a:miter lim="800000"/>
            <a:headEnd len="sm" w="sm" type="none"/>
            <a:tailEnd len="med" w="med" type="triangle"/>
          </a:ln>
        </p:spPr>
      </p:cxnSp>
      <p:cxnSp>
        <p:nvCxnSpPr>
          <p:cNvPr id="726" name="Shape 726"/>
          <p:cNvCxnSpPr>
            <a:stCxn id="725" idx="2"/>
            <a:endCxn id="718" idx="0"/>
          </p:cNvCxnSpPr>
          <p:nvPr/>
        </p:nvCxnSpPr>
        <p:spPr>
          <a:xfrm>
            <a:off x="7320756" y="2300184"/>
            <a:ext cx="680100" cy="526800"/>
          </a:xfrm>
          <a:prstGeom prst="straightConnector1">
            <a:avLst/>
          </a:prstGeom>
          <a:noFill/>
          <a:ln cap="flat" cmpd="sng" w="9525">
            <a:solidFill>
              <a:srgbClr val="BFBFBF"/>
            </a:solidFill>
            <a:prstDash val="solid"/>
            <a:miter lim="800000"/>
            <a:headEnd len="sm" w="sm" type="none"/>
            <a:tailEnd len="med" w="med" type="triangle"/>
          </a:ln>
        </p:spPr>
      </p:cxnSp>
      <p:sp>
        <p:nvSpPr>
          <p:cNvPr id="727" name="Shape 727"/>
          <p:cNvSpPr/>
          <p:nvPr/>
        </p:nvSpPr>
        <p:spPr>
          <a:xfrm>
            <a:off x="5820192" y="5760573"/>
            <a:ext cx="1456134" cy="838200"/>
          </a:xfrm>
          <a:prstGeom prst="flowChartAlternateProcess">
            <a:avLst/>
          </a:prstGeom>
          <a:gradFill>
            <a:gsLst>
              <a:gs pos="0">
                <a:srgbClr val="F4FBFA"/>
              </a:gs>
              <a:gs pos="74000">
                <a:srgbClr val="AAE3D5"/>
              </a:gs>
              <a:gs pos="83000">
                <a:srgbClr val="AAE3D5"/>
              </a:gs>
              <a:gs pos="100000">
                <a:srgbClr val="C5ECE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Registro y seguimiento de indicadores de Progreso</a:t>
            </a:r>
            <a:endParaRPr/>
          </a:p>
        </p:txBody>
      </p:sp>
      <p:sp>
        <p:nvSpPr>
          <p:cNvPr id="728" name="Shape 728"/>
          <p:cNvSpPr/>
          <p:nvPr/>
        </p:nvSpPr>
        <p:spPr>
          <a:xfrm>
            <a:off x="8798473" y="5768868"/>
            <a:ext cx="1186656" cy="838200"/>
          </a:xfrm>
          <a:prstGeom prst="flowChartAlternateProcess">
            <a:avLst/>
          </a:prstGeom>
          <a:gradFill>
            <a:gsLst>
              <a:gs pos="0">
                <a:srgbClr val="F4FBFA"/>
              </a:gs>
              <a:gs pos="74000">
                <a:srgbClr val="AAE3D5"/>
              </a:gs>
              <a:gs pos="83000">
                <a:srgbClr val="AAE3D5"/>
              </a:gs>
              <a:gs pos="100000">
                <a:srgbClr val="C5ECE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Índice de Prosperidad Urbana</a:t>
            </a:r>
            <a:endParaRPr/>
          </a:p>
        </p:txBody>
      </p:sp>
      <p:cxnSp>
        <p:nvCxnSpPr>
          <p:cNvPr id="729" name="Shape 729"/>
          <p:cNvCxnSpPr>
            <a:stCxn id="727" idx="0"/>
            <a:endCxn id="720" idx="2"/>
          </p:cNvCxnSpPr>
          <p:nvPr/>
        </p:nvCxnSpPr>
        <p:spPr>
          <a:xfrm flipH="1" rot="10800000">
            <a:off x="6548259" y="5243973"/>
            <a:ext cx="1449900" cy="516600"/>
          </a:xfrm>
          <a:prstGeom prst="straightConnector1">
            <a:avLst/>
          </a:prstGeom>
          <a:noFill/>
          <a:ln cap="flat" cmpd="sng" w="9525">
            <a:solidFill>
              <a:srgbClr val="BFBFBF"/>
            </a:solidFill>
            <a:prstDash val="solid"/>
            <a:miter lim="800000"/>
            <a:headEnd len="sm" w="sm" type="none"/>
            <a:tailEnd len="med" w="med" type="triangle"/>
          </a:ln>
        </p:spPr>
      </p:cxnSp>
      <p:cxnSp>
        <p:nvCxnSpPr>
          <p:cNvPr id="730" name="Shape 730"/>
          <p:cNvCxnSpPr>
            <a:stCxn id="728" idx="0"/>
            <a:endCxn id="720" idx="2"/>
          </p:cNvCxnSpPr>
          <p:nvPr/>
        </p:nvCxnSpPr>
        <p:spPr>
          <a:xfrm rot="10800000">
            <a:off x="7998301" y="5243868"/>
            <a:ext cx="1393500" cy="525000"/>
          </a:xfrm>
          <a:prstGeom prst="straightConnector1">
            <a:avLst/>
          </a:prstGeom>
          <a:noFill/>
          <a:ln cap="flat" cmpd="sng" w="9525">
            <a:solidFill>
              <a:srgbClr val="BFBFBF"/>
            </a:solidFill>
            <a:prstDash val="solid"/>
            <a:miter lim="800000"/>
            <a:headEnd len="sm" w="sm" type="none"/>
            <a:tailEnd len="med" w="med" type="triangle"/>
          </a:ln>
        </p:spPr>
      </p:cxnSp>
      <p:cxnSp>
        <p:nvCxnSpPr>
          <p:cNvPr id="731" name="Shape 731"/>
          <p:cNvCxnSpPr>
            <a:stCxn id="720" idx="3"/>
            <a:endCxn id="732" idx="1"/>
          </p:cNvCxnSpPr>
          <p:nvPr/>
        </p:nvCxnSpPr>
        <p:spPr>
          <a:xfrm>
            <a:off x="8633589" y="4754948"/>
            <a:ext cx="427800" cy="5400"/>
          </a:xfrm>
          <a:prstGeom prst="straightConnector1">
            <a:avLst/>
          </a:prstGeom>
          <a:noFill/>
          <a:ln cap="flat" cmpd="sng" w="9525">
            <a:solidFill>
              <a:srgbClr val="BFBFBF"/>
            </a:solidFill>
            <a:prstDash val="solid"/>
            <a:miter lim="800000"/>
            <a:headEnd len="sm" w="sm" type="none"/>
            <a:tailEnd len="med" w="med" type="triangle"/>
          </a:ln>
        </p:spPr>
      </p:cxnSp>
      <p:sp>
        <p:nvSpPr>
          <p:cNvPr id="733" name="Shape 733"/>
          <p:cNvSpPr/>
          <p:nvPr/>
        </p:nvSpPr>
        <p:spPr>
          <a:xfrm>
            <a:off x="10744201" y="2398955"/>
            <a:ext cx="1357796" cy="3353541"/>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Observatorios ciudadanos para el seguimiento de la NAU </a:t>
            </a:r>
            <a:r>
              <a:rPr lang="en-US" sz="1100">
                <a:solidFill>
                  <a:schemeClr val="dk2"/>
                </a:solidFill>
                <a:latin typeface="Calibri"/>
                <a:ea typeface="Calibri"/>
                <a:cs typeface="Calibri"/>
                <a:sym typeface="Calibri"/>
              </a:rPr>
              <a:t>(Marco de Sendai, Acuerdo de París, Agenda de Acción de Addis Ababa, Agenda 2030 ODS, etc.)</a:t>
            </a:r>
            <a:r>
              <a:rPr lang="en-US" sz="1000">
                <a:solidFill>
                  <a:schemeClr val="dk2"/>
                </a:solidFill>
                <a:latin typeface="Calibri"/>
                <a:ea typeface="Calibri"/>
                <a:cs typeface="Calibri"/>
                <a:sym typeface="Calibri"/>
              </a:rPr>
              <a:t> </a:t>
            </a:r>
            <a:r>
              <a:rPr lang="en-US" sz="1400">
                <a:solidFill>
                  <a:schemeClr val="dk2"/>
                </a:solidFill>
                <a:latin typeface="Calibri"/>
                <a:ea typeface="Calibri"/>
                <a:cs typeface="Calibri"/>
                <a:sym typeface="Calibri"/>
              </a:rPr>
              <a:t>con perspectiva de género</a:t>
            </a:r>
            <a:endParaRPr/>
          </a:p>
        </p:txBody>
      </p:sp>
      <p:sp>
        <p:nvSpPr>
          <p:cNvPr id="732" name="Shape 732"/>
          <p:cNvSpPr/>
          <p:nvPr/>
        </p:nvSpPr>
        <p:spPr>
          <a:xfrm>
            <a:off x="9061450" y="4363582"/>
            <a:ext cx="1212850" cy="793374"/>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Acceso a la información</a:t>
            </a:r>
            <a:endParaRPr/>
          </a:p>
        </p:txBody>
      </p:sp>
      <p:sp>
        <p:nvSpPr>
          <p:cNvPr id="725" name="Shape 725"/>
          <p:cNvSpPr/>
          <p:nvPr/>
        </p:nvSpPr>
        <p:spPr>
          <a:xfrm>
            <a:off x="6755606" y="1972738"/>
            <a:ext cx="1130300" cy="327446"/>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M&amp;E</a:t>
            </a:r>
            <a:endParaRPr/>
          </a:p>
        </p:txBody>
      </p:sp>
      <p:cxnSp>
        <p:nvCxnSpPr>
          <p:cNvPr id="734" name="Shape 734"/>
          <p:cNvCxnSpPr>
            <a:stCxn id="732" idx="0"/>
            <a:endCxn id="719" idx="2"/>
          </p:cNvCxnSpPr>
          <p:nvPr/>
        </p:nvCxnSpPr>
        <p:spPr>
          <a:xfrm rot="10800000">
            <a:off x="9658275" y="3674482"/>
            <a:ext cx="9600" cy="689100"/>
          </a:xfrm>
          <a:prstGeom prst="straightConnector1">
            <a:avLst/>
          </a:prstGeom>
          <a:noFill/>
          <a:ln cap="flat" cmpd="sng" w="9525">
            <a:solidFill>
              <a:srgbClr val="BFBFBF"/>
            </a:solidFill>
            <a:prstDash val="solid"/>
            <a:miter lim="800000"/>
            <a:headEnd len="med" w="med" type="triangle"/>
            <a:tailEnd len="med" w="med" type="triangle"/>
          </a:ln>
        </p:spPr>
      </p:cxnSp>
      <p:cxnSp>
        <p:nvCxnSpPr>
          <p:cNvPr id="735" name="Shape 735"/>
          <p:cNvCxnSpPr>
            <a:stCxn id="719" idx="3"/>
            <a:endCxn id="733" idx="1"/>
          </p:cNvCxnSpPr>
          <p:nvPr/>
        </p:nvCxnSpPr>
        <p:spPr>
          <a:xfrm>
            <a:off x="10274300" y="3250698"/>
            <a:ext cx="469800" cy="825000"/>
          </a:xfrm>
          <a:prstGeom prst="straightConnector1">
            <a:avLst/>
          </a:prstGeom>
          <a:noFill/>
          <a:ln cap="flat" cmpd="sng" w="9525">
            <a:solidFill>
              <a:srgbClr val="BFBFBF"/>
            </a:solidFill>
            <a:prstDash val="solid"/>
            <a:miter lim="800000"/>
            <a:headEnd len="sm" w="sm" type="none"/>
            <a:tailEnd len="med" w="med" type="triangle"/>
          </a:ln>
        </p:spPr>
      </p:cxnSp>
      <p:cxnSp>
        <p:nvCxnSpPr>
          <p:cNvPr id="736" name="Shape 736"/>
          <p:cNvCxnSpPr>
            <a:stCxn id="732" idx="3"/>
            <a:endCxn id="733" idx="1"/>
          </p:cNvCxnSpPr>
          <p:nvPr/>
        </p:nvCxnSpPr>
        <p:spPr>
          <a:xfrm flipH="1" rot="10800000">
            <a:off x="10274300" y="4075669"/>
            <a:ext cx="469800" cy="684600"/>
          </a:xfrm>
          <a:prstGeom prst="straightConnector1">
            <a:avLst/>
          </a:prstGeom>
          <a:noFill/>
          <a:ln cap="flat" cmpd="sng" w="9525">
            <a:solidFill>
              <a:srgbClr val="BFBFBF"/>
            </a:solidFill>
            <a:prstDash val="solid"/>
            <a:miter lim="800000"/>
            <a:headEnd len="sm" w="sm" type="none"/>
            <a:tailEnd len="med" w="med" type="triangle"/>
          </a:ln>
        </p:spPr>
      </p:cxnSp>
      <p:sp>
        <p:nvSpPr>
          <p:cNvPr id="737" name="Shape 737"/>
          <p:cNvSpPr/>
          <p:nvPr/>
        </p:nvSpPr>
        <p:spPr>
          <a:xfrm>
            <a:off x="170522" y="3022458"/>
            <a:ext cx="1123950" cy="407602"/>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Legislación</a:t>
            </a:r>
            <a:endParaRPr/>
          </a:p>
        </p:txBody>
      </p:sp>
      <p:sp>
        <p:nvSpPr>
          <p:cNvPr id="738" name="Shape 738"/>
          <p:cNvSpPr/>
          <p:nvPr/>
        </p:nvSpPr>
        <p:spPr>
          <a:xfrm>
            <a:off x="1624012" y="3017358"/>
            <a:ext cx="1123950" cy="407602"/>
          </a:xfrm>
          <a:prstGeom prst="flowChartProcess">
            <a:avLst/>
          </a:prstGeom>
          <a:gradFill>
            <a:gsLst>
              <a:gs pos="0">
                <a:srgbClr val="F2FBF7"/>
              </a:gs>
              <a:gs pos="74000">
                <a:srgbClr val="9CDFBD"/>
              </a:gs>
              <a:gs pos="83000">
                <a:srgbClr val="9CDFBD"/>
              </a:gs>
              <a:gs pos="100000">
                <a:srgbClr val="BDE9D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Planes y programas</a:t>
            </a:r>
            <a:endParaRPr/>
          </a:p>
        </p:txBody>
      </p:sp>
      <p:cxnSp>
        <p:nvCxnSpPr>
          <p:cNvPr id="739" name="Shape 739"/>
          <p:cNvCxnSpPr>
            <a:stCxn id="737" idx="3"/>
            <a:endCxn id="738" idx="1"/>
          </p:cNvCxnSpPr>
          <p:nvPr/>
        </p:nvCxnSpPr>
        <p:spPr>
          <a:xfrm flipH="1" rot="10800000">
            <a:off x="1294472" y="3221159"/>
            <a:ext cx="329400" cy="5100"/>
          </a:xfrm>
          <a:prstGeom prst="straightConnector1">
            <a:avLst/>
          </a:prstGeom>
          <a:noFill/>
          <a:ln cap="flat" cmpd="sng" w="9525">
            <a:solidFill>
              <a:srgbClr val="BFBFBF"/>
            </a:solidFill>
            <a:prstDash val="solid"/>
            <a:miter lim="800000"/>
            <a:headEnd len="sm" w="sm" type="none"/>
            <a:tailEnd len="med" w="med" type="triangle"/>
          </a:ln>
        </p:spPr>
      </p:cxnSp>
      <p:cxnSp>
        <p:nvCxnSpPr>
          <p:cNvPr id="740" name="Shape 740"/>
          <p:cNvCxnSpPr>
            <a:stCxn id="738" idx="3"/>
            <a:endCxn id="708" idx="1"/>
          </p:cNvCxnSpPr>
          <p:nvPr/>
        </p:nvCxnSpPr>
        <p:spPr>
          <a:xfrm>
            <a:off x="2747962" y="3221159"/>
            <a:ext cx="244500" cy="15300"/>
          </a:xfrm>
          <a:prstGeom prst="straightConnector1">
            <a:avLst/>
          </a:prstGeom>
          <a:noFill/>
          <a:ln cap="flat" cmpd="sng" w="9525">
            <a:solidFill>
              <a:srgbClr val="BFBFBF"/>
            </a:solidFill>
            <a:prstDash val="solid"/>
            <a:miter lim="800000"/>
            <a:headEnd len="sm" w="sm" type="none"/>
            <a:tailEnd len="med" w="med" type="triangle"/>
          </a:ln>
        </p:spPr>
      </p:cxnSp>
      <p:sp>
        <p:nvSpPr>
          <p:cNvPr id="741" name="Shape 741"/>
          <p:cNvSpPr/>
          <p:nvPr/>
        </p:nvSpPr>
        <p:spPr>
          <a:xfrm>
            <a:off x="141811" y="3899069"/>
            <a:ext cx="1206500" cy="964824"/>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Armonizada con los derechos humanos</a:t>
            </a:r>
            <a:endParaRPr/>
          </a:p>
        </p:txBody>
      </p:sp>
      <p:sp>
        <p:nvSpPr>
          <p:cNvPr id="742" name="Shape 742"/>
          <p:cNvSpPr/>
          <p:nvPr/>
        </p:nvSpPr>
        <p:spPr>
          <a:xfrm>
            <a:off x="1504949" y="3899069"/>
            <a:ext cx="1333501" cy="964824"/>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Alineación a las agendas internacionales </a:t>
            </a:r>
            <a:r>
              <a:rPr lang="en-US" sz="800">
                <a:solidFill>
                  <a:schemeClr val="dk2"/>
                </a:solidFill>
                <a:latin typeface="Calibri"/>
                <a:ea typeface="Calibri"/>
                <a:cs typeface="Calibri"/>
                <a:sym typeface="Calibri"/>
              </a:rPr>
              <a:t>(NAU, Sendai, París, Addis Abeba, etc.)</a:t>
            </a:r>
            <a:endParaRPr/>
          </a:p>
        </p:txBody>
      </p:sp>
      <p:cxnSp>
        <p:nvCxnSpPr>
          <p:cNvPr id="743" name="Shape 743"/>
          <p:cNvCxnSpPr>
            <a:stCxn id="737" idx="2"/>
            <a:endCxn id="741" idx="0"/>
          </p:cNvCxnSpPr>
          <p:nvPr/>
        </p:nvCxnSpPr>
        <p:spPr>
          <a:xfrm>
            <a:off x="732497" y="3430060"/>
            <a:ext cx="12600" cy="468900"/>
          </a:xfrm>
          <a:prstGeom prst="straightConnector1">
            <a:avLst/>
          </a:prstGeom>
          <a:noFill/>
          <a:ln cap="flat" cmpd="sng" w="9525">
            <a:solidFill>
              <a:srgbClr val="BFBFBF"/>
            </a:solidFill>
            <a:prstDash val="solid"/>
            <a:miter lim="800000"/>
            <a:headEnd len="sm" w="sm" type="none"/>
            <a:tailEnd len="med" w="med" type="triangle"/>
          </a:ln>
        </p:spPr>
      </p:cxnSp>
      <p:cxnSp>
        <p:nvCxnSpPr>
          <p:cNvPr id="744" name="Shape 744"/>
          <p:cNvCxnSpPr>
            <a:stCxn id="738" idx="2"/>
            <a:endCxn id="742" idx="0"/>
          </p:cNvCxnSpPr>
          <p:nvPr/>
        </p:nvCxnSpPr>
        <p:spPr>
          <a:xfrm flipH="1">
            <a:off x="2171587" y="3424960"/>
            <a:ext cx="14400" cy="474000"/>
          </a:xfrm>
          <a:prstGeom prst="straightConnector1">
            <a:avLst/>
          </a:prstGeom>
          <a:noFill/>
          <a:ln cap="flat" cmpd="sng" w="9525">
            <a:solidFill>
              <a:srgbClr val="BFBFBF"/>
            </a:solidFill>
            <a:prstDash val="solid"/>
            <a:miter lim="800000"/>
            <a:headEnd len="sm" w="sm" type="none"/>
            <a:tailEnd len="med" w="med" type="triangle"/>
          </a:ln>
        </p:spPr>
      </p:cxnSp>
      <p:sp>
        <p:nvSpPr>
          <p:cNvPr id="745" name="Shape 745"/>
          <p:cNvSpPr/>
          <p:nvPr/>
        </p:nvSpPr>
        <p:spPr>
          <a:xfrm>
            <a:off x="714899" y="5722061"/>
            <a:ext cx="1279524" cy="817568"/>
          </a:xfrm>
          <a:prstGeom prst="flowChartAlternateProcess">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Adopción de Indicadores</a:t>
            </a:r>
            <a:endParaRPr/>
          </a:p>
        </p:txBody>
      </p:sp>
      <p:cxnSp>
        <p:nvCxnSpPr>
          <p:cNvPr id="746" name="Shape 746"/>
          <p:cNvCxnSpPr>
            <a:stCxn id="741" idx="2"/>
            <a:endCxn id="745" idx="0"/>
          </p:cNvCxnSpPr>
          <p:nvPr/>
        </p:nvCxnSpPr>
        <p:spPr>
          <a:xfrm>
            <a:off x="745061" y="4863893"/>
            <a:ext cx="609600" cy="858300"/>
          </a:xfrm>
          <a:prstGeom prst="straightConnector1">
            <a:avLst/>
          </a:prstGeom>
          <a:noFill/>
          <a:ln cap="flat" cmpd="sng" w="9525">
            <a:solidFill>
              <a:srgbClr val="BFBFBF"/>
            </a:solidFill>
            <a:prstDash val="solid"/>
            <a:miter lim="800000"/>
            <a:headEnd len="sm" w="sm" type="none"/>
            <a:tailEnd len="med" w="med" type="triangle"/>
          </a:ln>
        </p:spPr>
      </p:cxnSp>
      <p:cxnSp>
        <p:nvCxnSpPr>
          <p:cNvPr id="747" name="Shape 747"/>
          <p:cNvCxnSpPr>
            <a:stCxn id="742" idx="2"/>
            <a:endCxn id="745" idx="0"/>
          </p:cNvCxnSpPr>
          <p:nvPr/>
        </p:nvCxnSpPr>
        <p:spPr>
          <a:xfrm flipH="1">
            <a:off x="1354800" y="4863893"/>
            <a:ext cx="816900" cy="858300"/>
          </a:xfrm>
          <a:prstGeom prst="straightConnector1">
            <a:avLst/>
          </a:prstGeom>
          <a:noFill/>
          <a:ln cap="flat" cmpd="sng" w="9525">
            <a:solidFill>
              <a:srgbClr val="BFBFBF"/>
            </a:solidFill>
            <a:prstDash val="solid"/>
            <a:miter lim="800000"/>
            <a:headEnd len="sm" w="sm" type="none"/>
            <a:tailEnd len="med" w="med" type="triangle"/>
          </a:ln>
        </p:spPr>
      </p:cxnSp>
      <p:cxnSp>
        <p:nvCxnSpPr>
          <p:cNvPr id="748" name="Shape 748"/>
          <p:cNvCxnSpPr>
            <a:stCxn id="745" idx="3"/>
            <a:endCxn id="727" idx="1"/>
          </p:cNvCxnSpPr>
          <p:nvPr/>
        </p:nvCxnSpPr>
        <p:spPr>
          <a:xfrm>
            <a:off x="1994423" y="6130845"/>
            <a:ext cx="3825900" cy="48900"/>
          </a:xfrm>
          <a:prstGeom prst="straightConnector1">
            <a:avLst/>
          </a:prstGeom>
          <a:noFill/>
          <a:ln cap="flat" cmpd="sng" w="9525">
            <a:solidFill>
              <a:srgbClr val="BFBFBF"/>
            </a:solidFill>
            <a:prstDash val="solid"/>
            <a:miter lim="800000"/>
            <a:headEnd len="med" w="med" type="triangle"/>
            <a:tailEnd len="med" w="med" type="triangle"/>
          </a:ln>
        </p:spPr>
      </p:cxnSp>
      <p:sp>
        <p:nvSpPr>
          <p:cNvPr id="749" name="Shape 749"/>
          <p:cNvSpPr/>
          <p:nvPr/>
        </p:nvSpPr>
        <p:spPr>
          <a:xfrm>
            <a:off x="2916887" y="5857160"/>
            <a:ext cx="1340519" cy="640596"/>
          </a:xfrm>
          <a:prstGeom prst="roundRect">
            <a:avLst>
              <a:gd fmla="val 16667" name="adj"/>
            </a:avLst>
          </a:prstGeom>
          <a:gradFill>
            <a:gsLst>
              <a:gs pos="0">
                <a:srgbClr val="FEFEFE">
                  <a:alpha val="43921"/>
                </a:srgbClr>
              </a:gs>
              <a:gs pos="74000">
                <a:srgbClr val="D1E7A4"/>
              </a:gs>
              <a:gs pos="83000">
                <a:srgbClr val="D1E7A4"/>
              </a:gs>
              <a:gs pos="100000">
                <a:srgbClr val="E0EFC2"/>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Consideración de indicadores</a:t>
            </a:r>
            <a:endParaRPr/>
          </a:p>
        </p:txBody>
      </p:sp>
      <p:cxnSp>
        <p:nvCxnSpPr>
          <p:cNvPr id="750" name="Shape 750"/>
          <p:cNvCxnSpPr/>
          <p:nvPr/>
        </p:nvCxnSpPr>
        <p:spPr>
          <a:xfrm>
            <a:off x="3556000" y="3725338"/>
            <a:ext cx="50466" cy="2142332"/>
          </a:xfrm>
          <a:prstGeom prst="straightConnector1">
            <a:avLst/>
          </a:prstGeom>
          <a:noFill/>
          <a:ln cap="flat" cmpd="sng" w="9525">
            <a:solidFill>
              <a:srgbClr val="BFBFBF"/>
            </a:solidFill>
            <a:prstDash val="solid"/>
            <a:miter lim="800000"/>
            <a:headEnd len="med" w="med" type="triangle"/>
            <a:tailEnd len="med" w="med" type="triangle"/>
          </a:ln>
        </p:spPr>
      </p:cxnSp>
      <p:cxnSp>
        <p:nvCxnSpPr>
          <p:cNvPr id="751" name="Shape 751"/>
          <p:cNvCxnSpPr/>
          <p:nvPr/>
        </p:nvCxnSpPr>
        <p:spPr>
          <a:xfrm flipH="1" rot="10800000">
            <a:off x="4276725" y="5776585"/>
            <a:ext cx="107950" cy="411383"/>
          </a:xfrm>
          <a:prstGeom prst="straightConnector1">
            <a:avLst/>
          </a:prstGeom>
          <a:noFill/>
          <a:ln cap="flat" cmpd="sng" w="9525">
            <a:solidFill>
              <a:srgbClr val="BFBFBF"/>
            </a:solidFill>
            <a:prstDash val="solid"/>
            <a:miter lim="800000"/>
            <a:headEnd len="sm" w="sm" type="none"/>
            <a:tailEnd len="med" w="med" type="triangle"/>
          </a:ln>
        </p:spPr>
      </p:cxnSp>
      <p:cxnSp>
        <p:nvCxnSpPr>
          <p:cNvPr id="752" name="Shape 752"/>
          <p:cNvCxnSpPr/>
          <p:nvPr/>
        </p:nvCxnSpPr>
        <p:spPr>
          <a:xfrm rot="10800000">
            <a:off x="2838450" y="5768509"/>
            <a:ext cx="97756" cy="419459"/>
          </a:xfrm>
          <a:prstGeom prst="straightConnector1">
            <a:avLst/>
          </a:prstGeom>
          <a:noFill/>
          <a:ln cap="flat" cmpd="sng" w="9525">
            <a:solidFill>
              <a:srgbClr val="BFBFBF"/>
            </a:solidFill>
            <a:prstDash val="solid"/>
            <a:miter lim="800000"/>
            <a:headEnd len="sm" w="sm" type="none"/>
            <a:tailEnd len="med" w="med" type="triangle"/>
          </a:ln>
        </p:spPr>
      </p:cxnSp>
      <p:sp>
        <p:nvSpPr>
          <p:cNvPr id="753" name="Shape 753"/>
          <p:cNvSpPr/>
          <p:nvPr/>
        </p:nvSpPr>
        <p:spPr>
          <a:xfrm>
            <a:off x="7415204" y="5768868"/>
            <a:ext cx="1186656" cy="838200"/>
          </a:xfrm>
          <a:prstGeom prst="flowChartAlternateProcess">
            <a:avLst/>
          </a:prstGeom>
          <a:gradFill>
            <a:gsLst>
              <a:gs pos="0">
                <a:srgbClr val="F4FBFA"/>
              </a:gs>
              <a:gs pos="74000">
                <a:srgbClr val="AAE3D5"/>
              </a:gs>
              <a:gs pos="83000">
                <a:srgbClr val="AAE3D5"/>
              </a:gs>
              <a:gs pos="100000">
                <a:srgbClr val="C5ECE3"/>
              </a:gs>
            </a:gsLst>
            <a:lin ang="5400000" scaled="0"/>
          </a:gra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2"/>
                </a:solidFill>
                <a:latin typeface="Calibri"/>
                <a:ea typeface="Calibri"/>
                <a:cs typeface="Calibri"/>
                <a:sym typeface="Calibri"/>
              </a:rPr>
              <a:t>Sistema de Indicadores de los ODS</a:t>
            </a:r>
            <a:endParaRPr/>
          </a:p>
        </p:txBody>
      </p:sp>
      <p:cxnSp>
        <p:nvCxnSpPr>
          <p:cNvPr id="754" name="Shape 754"/>
          <p:cNvCxnSpPr>
            <a:stCxn id="753" idx="0"/>
            <a:endCxn id="720" idx="2"/>
          </p:cNvCxnSpPr>
          <p:nvPr/>
        </p:nvCxnSpPr>
        <p:spPr>
          <a:xfrm rot="10800000">
            <a:off x="7998332" y="5243868"/>
            <a:ext cx="10200" cy="525000"/>
          </a:xfrm>
          <a:prstGeom prst="straightConnector1">
            <a:avLst/>
          </a:prstGeom>
          <a:noFill/>
          <a:ln cap="flat" cmpd="sng" w="9525">
            <a:solidFill>
              <a:srgbClr val="BFBFBF"/>
            </a:solidFill>
            <a:prstDash val="solid"/>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Preámbulo</a:t>
            </a:r>
            <a:endParaRPr b="0" i="0" sz="6000" u="none" cap="none" strike="noStrike">
              <a:solidFill>
                <a:schemeClr val="dk1"/>
              </a:solidFill>
              <a:latin typeface="Calibri"/>
              <a:ea typeface="Calibri"/>
              <a:cs typeface="Calibri"/>
              <a:sym typeface="Calibri"/>
            </a:endParaRPr>
          </a:p>
        </p:txBody>
      </p:sp>
      <p:sp>
        <p:nvSpPr>
          <p:cNvPr id="125" name="Shape 1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Para entender lo que estamos haciendo</a:t>
            </a:r>
            <a:endParaRPr b="0" i="0" sz="2400" u="none" cap="none" strike="noStrik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grpSp>
        <p:nvGrpSpPr>
          <p:cNvPr id="760" name="Shape 760"/>
          <p:cNvGrpSpPr/>
          <p:nvPr/>
        </p:nvGrpSpPr>
        <p:grpSpPr>
          <a:xfrm>
            <a:off x="0" y="1390650"/>
            <a:ext cx="8277603" cy="2921000"/>
            <a:chOff x="0" y="0"/>
            <a:chExt cx="8277603" cy="2921000"/>
          </a:xfrm>
        </p:grpSpPr>
        <p:sp>
          <p:nvSpPr>
            <p:cNvPr id="761" name="Shape 761"/>
            <p:cNvSpPr/>
            <p:nvPr/>
          </p:nvSpPr>
          <p:spPr>
            <a:xfrm>
              <a:off x="342879" y="0"/>
              <a:ext cx="7036991" cy="2921000"/>
            </a:xfrm>
            <a:prstGeom prst="rightArrow">
              <a:avLst>
                <a:gd fmla="val 50000" name="adj1"/>
                <a:gd fmla="val 50000" name="adj2"/>
              </a:avLst>
            </a:prstGeom>
            <a:solidFill>
              <a:srgbClr val="DDE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2" name="Shape 762"/>
            <p:cNvSpPr/>
            <p:nvPr/>
          </p:nvSpPr>
          <p:spPr>
            <a:xfrm>
              <a:off x="0" y="779270"/>
              <a:ext cx="1906988" cy="1327501"/>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3" name="Shape 763"/>
            <p:cNvSpPr txBox="1"/>
            <p:nvPr/>
          </p:nvSpPr>
          <p:spPr>
            <a:xfrm>
              <a:off x="64803" y="844073"/>
              <a:ext cx="1777382" cy="1197895"/>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b="0" lang="en-US" sz="1200">
                  <a:solidFill>
                    <a:schemeClr val="lt1"/>
                  </a:solidFill>
                  <a:latin typeface="Calibri"/>
                  <a:ea typeface="Calibri"/>
                  <a:cs typeface="Calibri"/>
                  <a:sym typeface="Calibri"/>
                </a:rPr>
                <a:t>¿Qué es un Presupuesto basado en Resultado (PbR)?</a:t>
              </a:r>
              <a:endParaRPr/>
            </a:p>
            <a:p>
              <a:pPr indent="0" lvl="0" marL="0" marR="0" rtl="0" algn="ctr">
                <a:lnSpc>
                  <a:spcPct val="110000"/>
                </a:lnSpc>
                <a:spcBef>
                  <a:spcPts val="420"/>
                </a:spcBef>
                <a:spcAft>
                  <a:spcPts val="0"/>
                </a:spcAft>
                <a:buClr>
                  <a:schemeClr val="lt1"/>
                </a:buClr>
                <a:buSzPts val="1200"/>
                <a:buFont typeface="Calibri"/>
                <a:buNone/>
              </a:pPr>
              <a:r>
                <a:rPr b="0" lang="en-US" sz="1200">
                  <a:solidFill>
                    <a:schemeClr val="lt1"/>
                  </a:solidFill>
                  <a:latin typeface="Calibri"/>
                  <a:ea typeface="Calibri"/>
                  <a:cs typeface="Calibri"/>
                  <a:sym typeface="Calibri"/>
                </a:rPr>
                <a:t>Un instrumento metodológico y el modelo de cultura organizacional </a:t>
              </a:r>
              <a:endParaRPr/>
            </a:p>
          </p:txBody>
        </p:sp>
        <p:sp>
          <p:nvSpPr>
            <p:cNvPr id="764" name="Shape 764"/>
            <p:cNvSpPr/>
            <p:nvPr/>
          </p:nvSpPr>
          <p:spPr>
            <a:xfrm>
              <a:off x="2180434" y="893428"/>
              <a:ext cx="1136735" cy="116840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5" name="Shape 765"/>
            <p:cNvSpPr txBox="1"/>
            <p:nvPr/>
          </p:nvSpPr>
          <p:spPr>
            <a:xfrm>
              <a:off x="2235925" y="948919"/>
              <a:ext cx="1025753" cy="1057418"/>
            </a:xfrm>
            <a:prstGeom prst="rect">
              <a:avLst/>
            </a:prstGeom>
            <a:noFill/>
            <a:ln>
              <a:noFill/>
            </a:ln>
          </p:spPr>
          <p:txBody>
            <a:bodyPr anchorCtr="0" anchor="ctr" bIns="53325" lIns="53325" spcFirstLastPara="1" rIns="53325" wrap="square" tIns="53325">
              <a:noAutofit/>
            </a:bodyPr>
            <a:lstStyle/>
            <a:p>
              <a:pPr indent="0" lvl="0" marL="0" marR="0" rtl="0" algn="ctr">
                <a:lnSpc>
                  <a:spcPct val="11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Objetivo </a:t>
              </a:r>
              <a:endParaRPr/>
            </a:p>
          </p:txBody>
        </p:sp>
        <p:sp>
          <p:nvSpPr>
            <p:cNvPr id="766" name="Shape 766"/>
            <p:cNvSpPr/>
            <p:nvPr/>
          </p:nvSpPr>
          <p:spPr>
            <a:xfrm>
              <a:off x="3623117" y="858382"/>
              <a:ext cx="2171083" cy="1231131"/>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7" name="Shape 767"/>
            <p:cNvSpPr txBox="1"/>
            <p:nvPr/>
          </p:nvSpPr>
          <p:spPr>
            <a:xfrm>
              <a:off x="3683216" y="918481"/>
              <a:ext cx="2050885" cy="1110933"/>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Que los recursos públicos se asignen prioritariamente a los programas que generan más beneficios a la población</a:t>
              </a:r>
              <a:endParaRPr/>
            </a:p>
          </p:txBody>
        </p:sp>
        <p:sp>
          <p:nvSpPr>
            <p:cNvPr id="768" name="Shape 768"/>
            <p:cNvSpPr/>
            <p:nvPr/>
          </p:nvSpPr>
          <p:spPr>
            <a:xfrm>
              <a:off x="6058855" y="876300"/>
              <a:ext cx="252126" cy="1168400"/>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9" name="Shape 769"/>
            <p:cNvSpPr txBox="1"/>
            <p:nvPr/>
          </p:nvSpPr>
          <p:spPr>
            <a:xfrm>
              <a:off x="6071163" y="888608"/>
              <a:ext cx="227510" cy="1143784"/>
            </a:xfrm>
            <a:prstGeom prst="rect">
              <a:avLst/>
            </a:prstGeom>
            <a:noFill/>
            <a:ln>
              <a:noFill/>
            </a:ln>
          </p:spPr>
          <p:txBody>
            <a:bodyPr anchorCtr="0" anchor="ctr" bIns="53325" lIns="53325" spcFirstLastPara="1" rIns="53325" wrap="square" tIns="53325">
              <a:noAutofit/>
            </a:bodyPr>
            <a:lstStyle/>
            <a:p>
              <a:pPr indent="0" lvl="0" marL="0" marR="0" rtl="0" algn="ctr">
                <a:lnSpc>
                  <a:spcPct val="11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Y</a:t>
              </a:r>
              <a:endParaRPr/>
            </a:p>
          </p:txBody>
        </p:sp>
        <p:sp>
          <p:nvSpPr>
            <p:cNvPr id="770" name="Shape 770"/>
            <p:cNvSpPr/>
            <p:nvPr/>
          </p:nvSpPr>
          <p:spPr>
            <a:xfrm>
              <a:off x="6591927" y="827893"/>
              <a:ext cx="1685676" cy="1265213"/>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1" name="Shape 771"/>
            <p:cNvSpPr txBox="1"/>
            <p:nvPr/>
          </p:nvSpPr>
          <p:spPr>
            <a:xfrm>
              <a:off x="6653690" y="889656"/>
              <a:ext cx="1562150" cy="1141687"/>
            </a:xfrm>
            <a:prstGeom prst="rect">
              <a:avLst/>
            </a:prstGeom>
            <a:noFill/>
            <a:ln>
              <a:noFill/>
            </a:ln>
          </p:spPr>
          <p:txBody>
            <a:bodyPr anchorCtr="0" anchor="ctr" bIns="45700" lIns="45700" spcFirstLastPara="1" rIns="45700" wrap="square" tIns="45700">
              <a:noAutofit/>
            </a:bodyPr>
            <a:lstStyle/>
            <a:p>
              <a:pPr indent="0" lvl="0" marL="0" marR="0" rtl="0" algn="ctr">
                <a:lnSpc>
                  <a:spcPct val="11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Que se corrija el diseño de aquéllos que no están funcionando correctamente</a:t>
              </a:r>
              <a:endParaRPr/>
            </a:p>
          </p:txBody>
        </p:sp>
      </p:grpSp>
      <p:grpSp>
        <p:nvGrpSpPr>
          <p:cNvPr id="772" name="Shape 772"/>
          <p:cNvGrpSpPr/>
          <p:nvPr/>
        </p:nvGrpSpPr>
        <p:grpSpPr>
          <a:xfrm>
            <a:off x="384388" y="-1923"/>
            <a:ext cx="5851825" cy="1655607"/>
            <a:chOff x="-352212" y="0"/>
            <a:chExt cx="5851825" cy="1655607"/>
          </a:xfrm>
        </p:grpSpPr>
        <p:sp>
          <p:nvSpPr>
            <p:cNvPr id="773" name="Shape 773"/>
            <p:cNvSpPr/>
            <p:nvPr/>
          </p:nvSpPr>
          <p:spPr>
            <a:xfrm>
              <a:off x="-352212" y="0"/>
              <a:ext cx="5851825" cy="1655607"/>
            </a:xfrm>
            <a:custGeom>
              <a:pathLst>
                <a:path extrusionOk="0" h="120000" w="120000">
                  <a:moveTo>
                    <a:pt x="0" y="50000"/>
                  </a:moveTo>
                  <a:lnTo>
                    <a:pt x="16975" y="0"/>
                  </a:lnTo>
                  <a:lnTo>
                    <a:pt x="16975"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3025" y="40000"/>
                  </a:lnTo>
                  <a:lnTo>
                    <a:pt x="103025" y="20000"/>
                  </a:lnTo>
                  <a:lnTo>
                    <a:pt x="120000" y="70000"/>
                  </a:lnTo>
                  <a:lnTo>
                    <a:pt x="103025" y="120000"/>
                  </a:lnTo>
                  <a:lnTo>
                    <a:pt x="103025" y="100000"/>
                  </a:lnTo>
                  <a:lnTo>
                    <a:pt x="60000" y="100000"/>
                  </a:lnTo>
                  <a:cubicBezTo>
                    <a:pt x="57929" y="100000"/>
                    <a:pt x="56250" y="97762"/>
                    <a:pt x="56250" y="95000"/>
                  </a:cubicBezTo>
                  <a:lnTo>
                    <a:pt x="56250" y="80000"/>
                  </a:lnTo>
                  <a:lnTo>
                    <a:pt x="16975" y="80000"/>
                  </a:lnTo>
                  <a:lnTo>
                    <a:pt x="16975"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16975" y="0"/>
                  </a:lnTo>
                  <a:lnTo>
                    <a:pt x="16975"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3025" y="40000"/>
                  </a:lnTo>
                  <a:lnTo>
                    <a:pt x="103025" y="20000"/>
                  </a:lnTo>
                  <a:lnTo>
                    <a:pt x="120000" y="70000"/>
                  </a:lnTo>
                  <a:lnTo>
                    <a:pt x="103025" y="120000"/>
                  </a:lnTo>
                  <a:lnTo>
                    <a:pt x="103025" y="100000"/>
                  </a:lnTo>
                  <a:lnTo>
                    <a:pt x="60000" y="100000"/>
                  </a:lnTo>
                  <a:cubicBezTo>
                    <a:pt x="57929" y="100000"/>
                    <a:pt x="56250" y="97762"/>
                    <a:pt x="56250" y="95000"/>
                  </a:cubicBezTo>
                  <a:lnTo>
                    <a:pt x="56250" y="80000"/>
                  </a:lnTo>
                  <a:lnTo>
                    <a:pt x="16975" y="80000"/>
                  </a:lnTo>
                  <a:lnTo>
                    <a:pt x="16975" y="100000"/>
                  </a:lnTo>
                  <a:close/>
                  <a:moveTo>
                    <a:pt x="63750" y="25000"/>
                  </a:moveTo>
                  <a:lnTo>
                    <a:pt x="63750" y="40000"/>
                  </a:lnTo>
                  <a:moveTo>
                    <a:pt x="56250" y="35000"/>
                  </a:moveTo>
                  <a:lnTo>
                    <a:pt x="56250" y="80000"/>
                  </a:lnTo>
                </a:path>
              </a:pathLst>
            </a:cu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4" name="Shape 774"/>
            <p:cNvSpPr/>
            <p:nvPr/>
          </p:nvSpPr>
          <p:spPr>
            <a:xfrm>
              <a:off x="312854" y="221075"/>
              <a:ext cx="1983688" cy="81124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5" name="Shape 775"/>
            <p:cNvSpPr txBox="1"/>
            <p:nvPr/>
          </p:nvSpPr>
          <p:spPr>
            <a:xfrm>
              <a:off x="312854" y="221075"/>
              <a:ext cx="1983688" cy="811247"/>
            </a:xfrm>
            <a:prstGeom prst="rect">
              <a:avLst/>
            </a:prstGeom>
            <a:noFill/>
            <a:ln>
              <a:noFill/>
            </a:ln>
          </p:spPr>
          <p:txBody>
            <a:bodyPr anchorCtr="0" anchor="ctr" bIns="45700" lIns="0" spcFirstLastPara="1" rIns="0" wrap="square" tIns="42650">
              <a:noAutofit/>
            </a:bodyPr>
            <a:lstStyle/>
            <a:p>
              <a:pPr indent="0" lvl="0" marL="0" marR="0" rtl="0" algn="ctr">
                <a:lnSpc>
                  <a:spcPct val="90000"/>
                </a:lnSpc>
                <a:spcBef>
                  <a:spcPts val="0"/>
                </a:spcBef>
                <a:spcAft>
                  <a:spcPts val="0"/>
                </a:spcAft>
                <a:buClr>
                  <a:schemeClr val="lt1"/>
                </a:buClr>
                <a:buSzPts val="1200"/>
                <a:buFont typeface="Calibri"/>
                <a:buNone/>
              </a:pPr>
              <a:r>
                <a:rPr b="0" i="0" lang="en-US" sz="1200">
                  <a:solidFill>
                    <a:schemeClr val="lt1"/>
                  </a:solidFill>
                  <a:latin typeface="Calibri"/>
                  <a:ea typeface="Calibri"/>
                  <a:cs typeface="Calibri"/>
                  <a:sym typeface="Calibri"/>
                </a:rPr>
                <a:t>Los </a:t>
              </a:r>
              <a:r>
                <a:rPr b="1" i="0" lang="en-US" sz="1200">
                  <a:solidFill>
                    <a:schemeClr val="lt1"/>
                  </a:solidFill>
                  <a:latin typeface="Calibri"/>
                  <a:ea typeface="Calibri"/>
                  <a:cs typeface="Calibri"/>
                  <a:sym typeface="Calibri"/>
                </a:rPr>
                <a:t>presupuestos tradicionale</a:t>
              </a:r>
              <a:r>
                <a:rPr b="0" i="0" lang="en-US" sz="1200">
                  <a:solidFill>
                    <a:schemeClr val="lt1"/>
                  </a:solidFill>
                  <a:latin typeface="Calibri"/>
                  <a:ea typeface="Calibri"/>
                  <a:cs typeface="Calibri"/>
                  <a:sym typeface="Calibri"/>
                </a:rPr>
                <a:t>s miden los recursos consumidos </a:t>
              </a:r>
              <a:endParaRPr/>
            </a:p>
          </p:txBody>
        </p:sp>
        <p:sp>
          <p:nvSpPr>
            <p:cNvPr id="776" name="Shape 776"/>
            <p:cNvSpPr/>
            <p:nvPr/>
          </p:nvSpPr>
          <p:spPr>
            <a:xfrm>
              <a:off x="2524757" y="520580"/>
              <a:ext cx="2606023" cy="811247"/>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7" name="Shape 777"/>
            <p:cNvSpPr txBox="1"/>
            <p:nvPr/>
          </p:nvSpPr>
          <p:spPr>
            <a:xfrm>
              <a:off x="2524757" y="520580"/>
              <a:ext cx="2606023" cy="811247"/>
            </a:xfrm>
            <a:prstGeom prst="rect">
              <a:avLst/>
            </a:prstGeom>
            <a:noFill/>
            <a:ln>
              <a:noFill/>
            </a:ln>
          </p:spPr>
          <p:txBody>
            <a:bodyPr anchorCtr="0" anchor="ctr" bIns="45700" lIns="0" spcFirstLastPara="1" rIns="0" wrap="square" tIns="426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lt1"/>
                  </a:solidFill>
                  <a:latin typeface="Calibri"/>
                  <a:ea typeface="Calibri"/>
                  <a:cs typeface="Calibri"/>
                  <a:sym typeface="Calibri"/>
                </a:rPr>
                <a:t>PbR</a:t>
              </a:r>
              <a:r>
                <a:rPr lang="en-US" sz="1200">
                  <a:solidFill>
                    <a:schemeClr val="lt1"/>
                  </a:solidFill>
                  <a:latin typeface="Calibri"/>
                  <a:ea typeface="Calibri"/>
                  <a:cs typeface="Calibri"/>
                  <a:sym typeface="Calibri"/>
                </a:rPr>
                <a:t> mide la producción de bienes y servicios públicos, y el impacto que éstos generan en la sociedad, tomando en cuenta objetivos y metas</a:t>
              </a:r>
              <a:endParaRPr/>
            </a:p>
          </p:txBody>
        </p:sp>
      </p:grpSp>
      <p:grpSp>
        <p:nvGrpSpPr>
          <p:cNvPr id="778" name="Shape 778"/>
          <p:cNvGrpSpPr/>
          <p:nvPr/>
        </p:nvGrpSpPr>
        <p:grpSpPr>
          <a:xfrm>
            <a:off x="8393655" y="1678959"/>
            <a:ext cx="3675970" cy="2359599"/>
            <a:chOff x="0" y="0"/>
            <a:chExt cx="3675970" cy="2359599"/>
          </a:xfrm>
        </p:grpSpPr>
        <p:sp>
          <p:nvSpPr>
            <p:cNvPr id="779" name="Shape 779"/>
            <p:cNvSpPr/>
            <p:nvPr/>
          </p:nvSpPr>
          <p:spPr>
            <a:xfrm rot="5400000">
              <a:off x="2198432" y="-755852"/>
              <a:ext cx="721685" cy="2233390"/>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0" name="Shape 780"/>
            <p:cNvSpPr txBox="1"/>
            <p:nvPr/>
          </p:nvSpPr>
          <p:spPr>
            <a:xfrm>
              <a:off x="1442580" y="35230"/>
              <a:ext cx="2198160" cy="651225"/>
            </a:xfrm>
            <a:prstGeom prst="rect">
              <a:avLst/>
            </a:prstGeom>
            <a:noFill/>
            <a:ln>
              <a:noFill/>
            </a:ln>
          </p:spPr>
          <p:txBody>
            <a:bodyPr anchorCtr="0" anchor="ctr" bIns="123825" lIns="247650" spcFirstLastPara="1" rIns="247650" wrap="square" tIns="123825">
              <a:noAutofit/>
            </a:bodyPr>
            <a:lstStyle/>
            <a:p>
              <a:pPr indent="66675" lvl="1" marL="0" marR="0" rtl="0" algn="l">
                <a:lnSpc>
                  <a:spcPct val="110000"/>
                </a:lnSpc>
                <a:spcBef>
                  <a:spcPts val="0"/>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p:txBody>
        </p:sp>
        <p:sp>
          <p:nvSpPr>
            <p:cNvPr id="781" name="Shape 781"/>
            <p:cNvSpPr/>
            <p:nvPr/>
          </p:nvSpPr>
          <p:spPr>
            <a:xfrm>
              <a:off x="0" y="1152"/>
              <a:ext cx="1442458" cy="760417"/>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2" name="Shape 782"/>
            <p:cNvSpPr txBox="1"/>
            <p:nvPr/>
          </p:nvSpPr>
          <p:spPr>
            <a:xfrm>
              <a:off x="37120" y="38272"/>
              <a:ext cx="1368218" cy="686177"/>
            </a:xfrm>
            <a:prstGeom prst="rect">
              <a:avLst/>
            </a:prstGeom>
            <a:noFill/>
            <a:ln>
              <a:noFill/>
            </a:ln>
          </p:spPr>
          <p:txBody>
            <a:bodyPr anchorCtr="0" anchor="ctr" bIns="20950" lIns="41900" spcFirstLastPara="1" rIns="41900" wrap="square" tIns="20950">
              <a:noAutofit/>
            </a:bodyPr>
            <a:lstStyle/>
            <a:p>
              <a:pPr indent="0" lvl="0" marL="0" marR="0" rtl="0" algn="ctr">
                <a:lnSpc>
                  <a:spcPct val="110000"/>
                </a:lnSpc>
                <a:spcBef>
                  <a:spcPts val="0"/>
                </a:spcBef>
                <a:spcAft>
                  <a:spcPts val="0"/>
                </a:spcAft>
                <a:buClr>
                  <a:schemeClr val="lt1"/>
                </a:buClr>
                <a:buSzPts val="1050"/>
                <a:buFont typeface="Arial"/>
                <a:buNone/>
              </a:pPr>
              <a:r>
                <a:rPr b="1" lang="en-US" sz="1050">
                  <a:solidFill>
                    <a:schemeClr val="lt1"/>
                  </a:solidFill>
                  <a:latin typeface="Arial"/>
                  <a:ea typeface="Arial"/>
                  <a:cs typeface="Arial"/>
                  <a:sym typeface="Arial"/>
                </a:rPr>
                <a:t>Estructurales</a:t>
              </a:r>
              <a:r>
                <a:rPr lang="en-US" sz="1050">
                  <a:solidFill>
                    <a:schemeClr val="lt1"/>
                  </a:solidFill>
                  <a:latin typeface="Arial"/>
                  <a:ea typeface="Arial"/>
                  <a:cs typeface="Arial"/>
                  <a:sym typeface="Arial"/>
                </a:rPr>
                <a:t>: recepción de derechos</a:t>
              </a:r>
              <a:endParaRPr/>
            </a:p>
          </p:txBody>
        </p:sp>
        <p:sp>
          <p:nvSpPr>
            <p:cNvPr id="783" name="Shape 783"/>
            <p:cNvSpPr/>
            <p:nvPr/>
          </p:nvSpPr>
          <p:spPr>
            <a:xfrm rot="5400000">
              <a:off x="2164411" y="30380"/>
              <a:ext cx="721685" cy="2298838"/>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4" name="Shape 784"/>
            <p:cNvSpPr txBox="1"/>
            <p:nvPr/>
          </p:nvSpPr>
          <p:spPr>
            <a:xfrm>
              <a:off x="1375835" y="854186"/>
              <a:ext cx="2263608" cy="651225"/>
            </a:xfrm>
            <a:prstGeom prst="rect">
              <a:avLst/>
            </a:prstGeom>
            <a:noFill/>
            <a:ln>
              <a:noFill/>
            </a:ln>
          </p:spPr>
          <p:txBody>
            <a:bodyPr anchorCtr="0" anchor="ctr" bIns="123825" lIns="247650" spcFirstLastPara="1" rIns="247650" wrap="square" tIns="123825">
              <a:noAutofit/>
            </a:bodyPr>
            <a:lstStyle/>
            <a:p>
              <a:pPr indent="-57150" lvl="1" marL="57150" marR="0" rtl="0" algn="l">
                <a:lnSpc>
                  <a:spcPct val="110000"/>
                </a:lnSpc>
                <a:spcBef>
                  <a:spcPts val="0"/>
                </a:spcBef>
                <a:spcAft>
                  <a:spcPts val="0"/>
                </a:spcAft>
                <a:buClr>
                  <a:schemeClr val="dk1"/>
                </a:buClr>
                <a:buSzPts val="1050"/>
                <a:buFont typeface="Arial"/>
                <a:buChar char="•"/>
              </a:pPr>
              <a:r>
                <a:rPr b="0" i="0" lang="en-US" sz="1050" u="none" cap="none" strike="noStrike">
                  <a:solidFill>
                    <a:schemeClr val="dk1"/>
                  </a:solidFill>
                  <a:latin typeface="Arial"/>
                  <a:ea typeface="Arial"/>
                  <a:cs typeface="Arial"/>
                  <a:sym typeface="Arial"/>
                </a:rPr>
                <a:t>	</a:t>
              </a:r>
              <a:endParaRPr/>
            </a:p>
          </p:txBody>
        </p:sp>
        <p:sp>
          <p:nvSpPr>
            <p:cNvPr id="785" name="Shape 785"/>
            <p:cNvSpPr/>
            <p:nvPr/>
          </p:nvSpPr>
          <p:spPr>
            <a:xfrm>
              <a:off x="0" y="799591"/>
              <a:ext cx="1375773" cy="760417"/>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6" name="Shape 786"/>
            <p:cNvSpPr txBox="1"/>
            <p:nvPr/>
          </p:nvSpPr>
          <p:spPr>
            <a:xfrm>
              <a:off x="37120" y="836711"/>
              <a:ext cx="1301533" cy="686177"/>
            </a:xfrm>
            <a:prstGeom prst="rect">
              <a:avLst/>
            </a:prstGeom>
            <a:noFill/>
            <a:ln>
              <a:noFill/>
            </a:ln>
          </p:spPr>
          <p:txBody>
            <a:bodyPr anchorCtr="0" anchor="ctr" bIns="17125" lIns="34275" spcFirstLastPara="1" rIns="34275" wrap="square" tIns="17125">
              <a:noAutofit/>
            </a:bodyPr>
            <a:lstStyle/>
            <a:p>
              <a:pPr indent="0" lvl="0" marL="0" marR="0" rtl="0" algn="ctr">
                <a:lnSpc>
                  <a:spcPct val="110000"/>
                </a:lnSpc>
                <a:spcBef>
                  <a:spcPts val="0"/>
                </a:spcBef>
                <a:spcAft>
                  <a:spcPts val="0"/>
                </a:spcAft>
                <a:buClr>
                  <a:schemeClr val="lt1"/>
                </a:buClr>
                <a:buSzPts val="900"/>
                <a:buFont typeface="Arial"/>
                <a:buNone/>
              </a:pPr>
              <a:r>
                <a:rPr b="1" lang="en-US" sz="900">
                  <a:solidFill>
                    <a:schemeClr val="lt1"/>
                  </a:solidFill>
                  <a:latin typeface="Arial"/>
                  <a:ea typeface="Arial"/>
                  <a:cs typeface="Arial"/>
                  <a:sym typeface="Arial"/>
                </a:rPr>
                <a:t>De proceso: </a:t>
              </a:r>
              <a:r>
                <a:rPr lang="en-US" sz="900">
                  <a:solidFill>
                    <a:schemeClr val="lt1"/>
                  </a:solidFill>
                  <a:latin typeface="Arial"/>
                  <a:ea typeface="Arial"/>
                  <a:cs typeface="Arial"/>
                  <a:sym typeface="Arial"/>
                </a:rPr>
                <a:t>contexto institucional, financiero y compromiso presupuestar</a:t>
              </a:r>
              <a:endParaRPr b="1" sz="900">
                <a:solidFill>
                  <a:schemeClr val="lt1"/>
                </a:solidFill>
                <a:latin typeface="Arial"/>
                <a:ea typeface="Arial"/>
                <a:cs typeface="Arial"/>
                <a:sym typeface="Arial"/>
              </a:endParaRPr>
            </a:p>
          </p:txBody>
        </p:sp>
        <p:sp>
          <p:nvSpPr>
            <p:cNvPr id="787" name="Shape 787"/>
            <p:cNvSpPr/>
            <p:nvPr/>
          </p:nvSpPr>
          <p:spPr>
            <a:xfrm rot="5400000">
              <a:off x="2177331" y="832994"/>
              <a:ext cx="684199" cy="2312473"/>
            </a:xfrm>
            <a:prstGeom prst="round2SameRect">
              <a:avLst>
                <a:gd fmla="val 16667" name="adj1"/>
                <a:gd fmla="val 0" name="adj2"/>
              </a:avLst>
            </a:prstGeom>
            <a:solidFill>
              <a:schemeClr val="lt1">
                <a:alpha val="89803"/>
              </a:schemeClr>
            </a:solidFill>
            <a:ln cap="flat" cmpd="sng" w="12700">
              <a:solidFill>
                <a:srgbClr val="98CB3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8" name="Shape 788"/>
            <p:cNvSpPr txBox="1"/>
            <p:nvPr/>
          </p:nvSpPr>
          <p:spPr>
            <a:xfrm>
              <a:off x="1363194" y="1680531"/>
              <a:ext cx="2279073" cy="617399"/>
            </a:xfrm>
            <a:prstGeom prst="rect">
              <a:avLst/>
            </a:prstGeom>
            <a:noFill/>
            <a:ln>
              <a:noFill/>
            </a:ln>
          </p:spPr>
          <p:txBody>
            <a:bodyPr anchorCtr="0" anchor="ctr" bIns="123825" lIns="247650" spcFirstLastPara="1" rIns="247650" wrap="square" tIns="123825">
              <a:noAutofit/>
            </a:bodyPr>
            <a:lstStyle/>
            <a:p>
              <a:pPr indent="9525" lvl="1" marL="57150" marR="0" rtl="0" algn="l">
                <a:lnSpc>
                  <a:spcPct val="110000"/>
                </a:lnSpc>
                <a:spcBef>
                  <a:spcPts val="0"/>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p:txBody>
        </p:sp>
        <p:sp>
          <p:nvSpPr>
            <p:cNvPr id="789" name="Shape 789"/>
            <p:cNvSpPr/>
            <p:nvPr/>
          </p:nvSpPr>
          <p:spPr>
            <a:xfrm>
              <a:off x="0" y="1599182"/>
              <a:ext cx="1363133" cy="760417"/>
            </a:xfrm>
            <a:prstGeom prst="roundRect">
              <a:avLst>
                <a:gd fmla="val 16667" name="adj"/>
              </a:avLst>
            </a:prstGeom>
            <a:solidFill>
              <a:schemeClr val="lt1"/>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0" name="Shape 790"/>
            <p:cNvSpPr txBox="1"/>
            <p:nvPr/>
          </p:nvSpPr>
          <p:spPr>
            <a:xfrm>
              <a:off x="37120" y="1636302"/>
              <a:ext cx="1288893" cy="686177"/>
            </a:xfrm>
            <a:prstGeom prst="rect">
              <a:avLst/>
            </a:prstGeom>
            <a:noFill/>
            <a:ln>
              <a:noFill/>
            </a:ln>
          </p:spPr>
          <p:txBody>
            <a:bodyPr anchorCtr="0" anchor="ctr" bIns="17125" lIns="34275" spcFirstLastPara="1" rIns="34275" wrap="square" tIns="17125">
              <a:noAutofit/>
            </a:bodyPr>
            <a:lstStyle/>
            <a:p>
              <a:pPr indent="0" lvl="0" marL="0" marR="0" rtl="0" algn="ctr">
                <a:lnSpc>
                  <a:spcPct val="110000"/>
                </a:lnSpc>
                <a:spcBef>
                  <a:spcPts val="0"/>
                </a:spcBef>
                <a:spcAft>
                  <a:spcPts val="0"/>
                </a:spcAft>
                <a:buClr>
                  <a:schemeClr val="lt1"/>
                </a:buClr>
                <a:buSzPts val="900"/>
                <a:buFont typeface="Arial"/>
                <a:buNone/>
              </a:pPr>
              <a:r>
                <a:rPr b="1" lang="en-US" sz="900">
                  <a:solidFill>
                    <a:schemeClr val="lt1"/>
                  </a:solidFill>
                  <a:latin typeface="Arial"/>
                  <a:ea typeface="Arial"/>
                  <a:cs typeface="Arial"/>
                  <a:sym typeface="Arial"/>
                </a:rPr>
                <a:t>De resultados</a:t>
              </a:r>
              <a:r>
                <a:rPr lang="en-US" sz="900">
                  <a:solidFill>
                    <a:schemeClr val="lt1"/>
                  </a:solidFill>
                  <a:latin typeface="Arial"/>
                  <a:ea typeface="Arial"/>
                  <a:cs typeface="Arial"/>
                  <a:sym typeface="Arial"/>
                </a:rPr>
                <a:t>: </a:t>
              </a:r>
              <a:endParaRPr/>
            </a:p>
            <a:p>
              <a:pPr indent="0" lvl="0" marL="0" marR="0" rtl="0" algn="ctr">
                <a:lnSpc>
                  <a:spcPct val="110000"/>
                </a:lnSpc>
                <a:spcBef>
                  <a:spcPts val="200"/>
                </a:spcBef>
                <a:spcAft>
                  <a:spcPts val="0"/>
                </a:spcAft>
                <a:buClr>
                  <a:schemeClr val="lt1"/>
                </a:buClr>
                <a:buSzPts val="900"/>
                <a:buFont typeface="Arial"/>
                <a:buNone/>
              </a:pPr>
              <a:r>
                <a:rPr lang="en-US" sz="900">
                  <a:solidFill>
                    <a:schemeClr val="lt1"/>
                  </a:solidFill>
                  <a:latin typeface="Arial"/>
                  <a:ea typeface="Arial"/>
                  <a:cs typeface="Arial"/>
                  <a:sym typeface="Arial"/>
                </a:rPr>
                <a:t>capacidades institucionales o gubernamentales ¿Qué se logra? </a:t>
              </a:r>
              <a:endParaRPr/>
            </a:p>
          </p:txBody>
        </p:sp>
      </p:grpSp>
      <p:sp>
        <p:nvSpPr>
          <p:cNvPr id="791" name="Shape 791"/>
          <p:cNvSpPr txBox="1"/>
          <p:nvPr/>
        </p:nvSpPr>
        <p:spPr>
          <a:xfrm>
            <a:off x="8240111" y="1302245"/>
            <a:ext cx="395189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Indicadores de Progreso del Comité Belem do Para</a:t>
            </a:r>
            <a:endParaRPr/>
          </a:p>
        </p:txBody>
      </p:sp>
      <p:sp>
        <p:nvSpPr>
          <p:cNvPr id="792" name="Shape 792"/>
          <p:cNvSpPr txBox="1"/>
          <p:nvPr/>
        </p:nvSpPr>
        <p:spPr>
          <a:xfrm>
            <a:off x="473449" y="1408563"/>
            <a:ext cx="521643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Presupuesto basado en Resultados (PbR)</a:t>
            </a:r>
            <a:endParaRPr/>
          </a:p>
        </p:txBody>
      </p:sp>
      <p:sp>
        <p:nvSpPr>
          <p:cNvPr id="793" name="Shape 793"/>
          <p:cNvSpPr/>
          <p:nvPr/>
        </p:nvSpPr>
        <p:spPr>
          <a:xfrm>
            <a:off x="562177" y="4008699"/>
            <a:ext cx="4569690" cy="778697"/>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El que en su diseño considera los intereses y las necesidades diferenciales de mujeres y hombres y busca cerrar las brechas de desigualdad </a:t>
            </a:r>
            <a:endParaRPr/>
          </a:p>
        </p:txBody>
      </p:sp>
      <p:cxnSp>
        <p:nvCxnSpPr>
          <p:cNvPr id="794" name="Shape 794"/>
          <p:cNvCxnSpPr/>
          <p:nvPr/>
        </p:nvCxnSpPr>
        <p:spPr>
          <a:xfrm>
            <a:off x="1325839" y="3498116"/>
            <a:ext cx="45396" cy="510583"/>
          </a:xfrm>
          <a:prstGeom prst="straightConnector1">
            <a:avLst/>
          </a:prstGeom>
          <a:noFill/>
          <a:ln cap="flat" cmpd="sng" w="28575">
            <a:solidFill>
              <a:schemeClr val="accent1"/>
            </a:solidFill>
            <a:prstDash val="solid"/>
            <a:miter lim="800000"/>
            <a:headEnd len="med" w="med" type="triangle"/>
            <a:tailEnd len="med" w="med" type="triangle"/>
          </a:ln>
        </p:spPr>
      </p:cxnSp>
      <p:sp>
        <p:nvSpPr>
          <p:cNvPr id="795" name="Shape 795"/>
          <p:cNvSpPr txBox="1"/>
          <p:nvPr/>
        </p:nvSpPr>
        <p:spPr>
          <a:xfrm>
            <a:off x="159941" y="1750439"/>
            <a:ext cx="5529942" cy="2539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50">
                <a:solidFill>
                  <a:schemeClr val="dk1"/>
                </a:solidFill>
                <a:latin typeface="Calibri"/>
                <a:ea typeface="Calibri"/>
                <a:cs typeface="Calibri"/>
                <a:sym typeface="Calibri"/>
              </a:rPr>
              <a:t>Promovidos por el Banco Mundial y los bancos regionales, BID, etc.</a:t>
            </a:r>
            <a:endParaRPr/>
          </a:p>
        </p:txBody>
      </p:sp>
      <p:grpSp>
        <p:nvGrpSpPr>
          <p:cNvPr id="796" name="Shape 796"/>
          <p:cNvGrpSpPr/>
          <p:nvPr/>
        </p:nvGrpSpPr>
        <p:grpSpPr>
          <a:xfrm>
            <a:off x="402418" y="4889658"/>
            <a:ext cx="3988365" cy="2002325"/>
            <a:chOff x="0" y="-69220"/>
            <a:chExt cx="3988365" cy="2002325"/>
          </a:xfrm>
        </p:grpSpPr>
        <p:sp>
          <p:nvSpPr>
            <p:cNvPr id="797" name="Shape 797"/>
            <p:cNvSpPr/>
            <p:nvPr/>
          </p:nvSpPr>
          <p:spPr>
            <a:xfrm>
              <a:off x="192617" y="264766"/>
              <a:ext cx="2569761" cy="569597"/>
            </a:xfrm>
            <a:prstGeom prst="roundRect">
              <a:avLst>
                <a:gd fmla="val 16667" name="adj"/>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8" name="Shape 798"/>
            <p:cNvSpPr txBox="1"/>
            <p:nvPr/>
          </p:nvSpPr>
          <p:spPr>
            <a:xfrm>
              <a:off x="220422" y="292571"/>
              <a:ext cx="2514151" cy="513987"/>
            </a:xfrm>
            <a:prstGeom prst="rect">
              <a:avLst/>
            </a:prstGeom>
            <a:noFill/>
            <a:ln>
              <a:noFill/>
            </a:ln>
          </p:spPr>
          <p:txBody>
            <a:bodyPr anchorCtr="0" anchor="ctr" bIns="60950" lIns="449525" spcFirstLastPara="1" rIns="60950" wrap="square" tIns="36000">
              <a:noAutofit/>
            </a:bodyPr>
            <a:lstStyle/>
            <a:p>
              <a:pPr indent="0" lvl="0" marL="36000" marR="0" rtl="0" algn="l">
                <a:lnSpc>
                  <a:spcPct val="90000"/>
                </a:lnSpc>
                <a:spcBef>
                  <a:spcPts val="0"/>
                </a:spcBef>
                <a:spcAft>
                  <a:spcPts val="0"/>
                </a:spcAft>
                <a:buClr>
                  <a:schemeClr val="lt1"/>
                </a:buClr>
                <a:buSzPts val="1600"/>
                <a:buFont typeface="Calibri"/>
                <a:buNone/>
              </a:pPr>
              <a:r>
                <a:rPr b="1" lang="en-US" sz="1600">
                  <a:solidFill>
                    <a:schemeClr val="lt1"/>
                  </a:solidFill>
                  <a:latin typeface="Calibri"/>
                  <a:ea typeface="Calibri"/>
                  <a:cs typeface="Calibri"/>
                  <a:sym typeface="Calibri"/>
                </a:rPr>
                <a:t>Presupuesto Participativo</a:t>
              </a:r>
              <a:endParaRPr sz="1600">
                <a:solidFill>
                  <a:schemeClr val="lt1"/>
                </a:solidFill>
                <a:latin typeface="Calibri"/>
                <a:ea typeface="Calibri"/>
                <a:cs typeface="Calibri"/>
                <a:sym typeface="Calibri"/>
              </a:endParaRPr>
            </a:p>
          </p:txBody>
        </p:sp>
        <p:sp>
          <p:nvSpPr>
            <p:cNvPr id="799" name="Shape 799"/>
            <p:cNvSpPr/>
            <p:nvPr/>
          </p:nvSpPr>
          <p:spPr>
            <a:xfrm>
              <a:off x="0" y="112307"/>
              <a:ext cx="2184603" cy="1820798"/>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0" name="Shape 800"/>
            <p:cNvSpPr txBox="1"/>
            <p:nvPr/>
          </p:nvSpPr>
          <p:spPr>
            <a:xfrm>
              <a:off x="0" y="112307"/>
              <a:ext cx="2184603" cy="1820798"/>
            </a:xfrm>
            <a:prstGeom prst="rect">
              <a:avLst/>
            </a:prstGeom>
            <a:noFill/>
            <a:ln>
              <a:noFill/>
            </a:ln>
          </p:spPr>
          <p:txBody>
            <a:bodyPr anchorCtr="0" anchor="ctr" bIns="27925" lIns="78225" spcFirstLastPara="1" rIns="27925" wrap="square" tIns="36000">
              <a:noAutofit/>
            </a:bodyPr>
            <a:lstStyle/>
            <a:p>
              <a:pPr indent="0" lvl="0" marL="36000" marR="0" rtl="0" algn="l">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36000" marR="0" rtl="0" algn="l">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Es un proceso de democracia </a:t>
              </a:r>
              <a:r>
                <a:rPr lang="en-US" sz="1200" u="sng">
                  <a:solidFill>
                    <a:schemeClr val="dk1"/>
                  </a:solidFill>
                  <a:latin typeface="Calibri"/>
                  <a:ea typeface="Calibri"/>
                  <a:cs typeface="Calibri"/>
                  <a:sym typeface="Calibri"/>
                </a:rPr>
                <a:t>directa, voluntaria y universal</a:t>
              </a:r>
              <a:r>
                <a:rPr lang="en-US" sz="1200">
                  <a:solidFill>
                    <a:schemeClr val="dk1"/>
                  </a:solidFill>
                  <a:latin typeface="Calibri"/>
                  <a:ea typeface="Calibri"/>
                  <a:cs typeface="Calibri"/>
                  <a:sym typeface="Calibri"/>
                </a:rPr>
                <a:t>, donde la población puede discutir y decidir sobre el presupuesto y las políticas públicas de un territorio. </a:t>
              </a:r>
              <a:endParaRPr/>
            </a:p>
          </p:txBody>
        </p:sp>
        <p:sp>
          <p:nvSpPr>
            <p:cNvPr id="801" name="Shape 801"/>
            <p:cNvSpPr/>
            <p:nvPr/>
          </p:nvSpPr>
          <p:spPr>
            <a:xfrm>
              <a:off x="2018004" y="-69220"/>
              <a:ext cx="1970361" cy="1581461"/>
            </a:xfrm>
            <a:prstGeom prst="ellipse">
              <a:avLst/>
            </a:prstGeom>
            <a:blipFill rotWithShape="1">
              <a:blip r:embed="rId3">
                <a:alphaModFix/>
              </a:blip>
              <a:stretch>
                <a:fillRect b="0" l="-2999" r="-2999"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02" name="Shape 802"/>
          <p:cNvSpPr txBox="1"/>
          <p:nvPr/>
        </p:nvSpPr>
        <p:spPr>
          <a:xfrm>
            <a:off x="9931301" y="4161476"/>
            <a:ext cx="140208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Observatorios Ciudadanos</a:t>
            </a:r>
            <a:endParaRPr/>
          </a:p>
        </p:txBody>
      </p:sp>
      <p:sp>
        <p:nvSpPr>
          <p:cNvPr id="803" name="Shape 803"/>
          <p:cNvSpPr txBox="1"/>
          <p:nvPr/>
        </p:nvSpPr>
        <p:spPr>
          <a:xfrm>
            <a:off x="1107373" y="3612962"/>
            <a:ext cx="393627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Presupuestos Sensibles al Género</a:t>
            </a:r>
            <a:endParaRPr/>
          </a:p>
        </p:txBody>
      </p:sp>
      <p:pic>
        <p:nvPicPr>
          <p:cNvPr id="804" name="Shape 804"/>
          <p:cNvPicPr preferRelativeResize="0"/>
          <p:nvPr/>
        </p:nvPicPr>
        <p:blipFill rotWithShape="1">
          <a:blip r:embed="rId4">
            <a:alphaModFix/>
          </a:blip>
          <a:srcRect b="0" l="0" r="0" t="0"/>
          <a:stretch/>
        </p:blipFill>
        <p:spPr>
          <a:xfrm>
            <a:off x="9592136" y="4842670"/>
            <a:ext cx="2274631" cy="1137316"/>
          </a:xfrm>
          <a:prstGeom prst="rect">
            <a:avLst/>
          </a:prstGeom>
          <a:noFill/>
          <a:ln>
            <a:noFill/>
          </a:ln>
        </p:spPr>
      </p:pic>
      <p:grpSp>
        <p:nvGrpSpPr>
          <p:cNvPr id="805" name="Shape 805"/>
          <p:cNvGrpSpPr/>
          <p:nvPr/>
        </p:nvGrpSpPr>
        <p:grpSpPr>
          <a:xfrm>
            <a:off x="6212590" y="3567681"/>
            <a:ext cx="3265270" cy="3264161"/>
            <a:chOff x="328589" y="-116241"/>
            <a:chExt cx="3265270" cy="3264161"/>
          </a:xfrm>
        </p:grpSpPr>
        <p:sp>
          <p:nvSpPr>
            <p:cNvPr id="806" name="Shape 806"/>
            <p:cNvSpPr/>
            <p:nvPr/>
          </p:nvSpPr>
          <p:spPr>
            <a:xfrm>
              <a:off x="1132757" y="816725"/>
              <a:ext cx="1551275" cy="1398229"/>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7" name="Shape 807"/>
            <p:cNvSpPr txBox="1"/>
            <p:nvPr/>
          </p:nvSpPr>
          <p:spPr>
            <a:xfrm>
              <a:off x="1359936" y="1021491"/>
              <a:ext cx="1096917" cy="98869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Índice de Prosperidad Urbana</a:t>
              </a:r>
              <a:endParaRPr/>
            </a:p>
          </p:txBody>
        </p:sp>
        <p:sp>
          <p:nvSpPr>
            <p:cNvPr id="808" name="Shape 808"/>
            <p:cNvSpPr/>
            <p:nvPr/>
          </p:nvSpPr>
          <p:spPr>
            <a:xfrm>
              <a:off x="1344023" y="-116241"/>
              <a:ext cx="1208229" cy="1073900"/>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9" name="Shape 809"/>
            <p:cNvSpPr txBox="1"/>
            <p:nvPr/>
          </p:nvSpPr>
          <p:spPr>
            <a:xfrm>
              <a:off x="1520964" y="41028"/>
              <a:ext cx="85434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1. Productividad. </a:t>
              </a:r>
              <a:endParaRPr/>
            </a:p>
          </p:txBody>
        </p:sp>
        <p:sp>
          <p:nvSpPr>
            <p:cNvPr id="810" name="Shape 810"/>
            <p:cNvSpPr/>
            <p:nvPr/>
          </p:nvSpPr>
          <p:spPr>
            <a:xfrm>
              <a:off x="2331792" y="457831"/>
              <a:ext cx="1262067" cy="1073900"/>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1" name="Shape 811"/>
            <p:cNvSpPr txBox="1"/>
            <p:nvPr/>
          </p:nvSpPr>
          <p:spPr>
            <a:xfrm>
              <a:off x="2516617" y="615100"/>
              <a:ext cx="89241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2. Infraestructura de desarrollo. </a:t>
              </a:r>
              <a:endParaRPr/>
            </a:p>
          </p:txBody>
        </p:sp>
        <p:sp>
          <p:nvSpPr>
            <p:cNvPr id="812" name="Shape 812"/>
            <p:cNvSpPr/>
            <p:nvPr/>
          </p:nvSpPr>
          <p:spPr>
            <a:xfrm>
              <a:off x="2385209" y="1526432"/>
              <a:ext cx="1208229" cy="1073900"/>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3" name="Shape 813"/>
            <p:cNvSpPr txBox="1"/>
            <p:nvPr/>
          </p:nvSpPr>
          <p:spPr>
            <a:xfrm>
              <a:off x="2562150" y="1683701"/>
              <a:ext cx="85434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3. Calidad de vida. </a:t>
              </a:r>
              <a:endParaRPr/>
            </a:p>
          </p:txBody>
        </p:sp>
        <p:sp>
          <p:nvSpPr>
            <p:cNvPr id="814" name="Shape 814"/>
            <p:cNvSpPr/>
            <p:nvPr/>
          </p:nvSpPr>
          <p:spPr>
            <a:xfrm>
              <a:off x="1383767" y="2074020"/>
              <a:ext cx="1208229" cy="1073900"/>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5" name="Shape 815"/>
            <p:cNvSpPr txBox="1"/>
            <p:nvPr/>
          </p:nvSpPr>
          <p:spPr>
            <a:xfrm>
              <a:off x="1560708" y="2231289"/>
              <a:ext cx="85434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4. Equidad e inclusión social. </a:t>
              </a:r>
              <a:endParaRPr/>
            </a:p>
          </p:txBody>
        </p:sp>
        <p:sp>
          <p:nvSpPr>
            <p:cNvPr id="816" name="Shape 816"/>
            <p:cNvSpPr/>
            <p:nvPr/>
          </p:nvSpPr>
          <p:spPr>
            <a:xfrm>
              <a:off x="335478" y="1457159"/>
              <a:ext cx="1252961" cy="1073900"/>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7" name="Shape 817"/>
            <p:cNvSpPr txBox="1"/>
            <p:nvPr/>
          </p:nvSpPr>
          <p:spPr>
            <a:xfrm>
              <a:off x="518970" y="1614428"/>
              <a:ext cx="885977" cy="75936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5. Sostenibilidad ambiental. </a:t>
              </a:r>
              <a:endParaRPr/>
            </a:p>
          </p:txBody>
        </p:sp>
        <p:sp>
          <p:nvSpPr>
            <p:cNvPr id="818" name="Shape 818"/>
            <p:cNvSpPr/>
            <p:nvPr/>
          </p:nvSpPr>
          <p:spPr>
            <a:xfrm>
              <a:off x="328589" y="412420"/>
              <a:ext cx="1183291" cy="1085209"/>
            </a:xfrm>
            <a:prstGeom prst="ellipse">
              <a:avLst/>
            </a:prstGeom>
            <a:solidFill>
              <a:schemeClr val="lt1">
                <a:alpha val="49803"/>
              </a:schemeClr>
            </a:solidFill>
            <a:ln cap="flat" cmpd="sng" w="1905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9" name="Shape 819"/>
            <p:cNvSpPr txBox="1"/>
            <p:nvPr/>
          </p:nvSpPr>
          <p:spPr>
            <a:xfrm>
              <a:off x="501878" y="571345"/>
              <a:ext cx="836713" cy="767359"/>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6. Gobernanza y legislación urbana. </a:t>
              </a:r>
              <a:endParaRPr/>
            </a:p>
          </p:txBody>
        </p:sp>
      </p:grpSp>
      <p:sp>
        <p:nvSpPr>
          <p:cNvPr id="820" name="Shape 820"/>
          <p:cNvSpPr txBox="1"/>
          <p:nvPr/>
        </p:nvSpPr>
        <p:spPr>
          <a:xfrm>
            <a:off x="8649148" y="74633"/>
            <a:ext cx="3516422" cy="10156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dk1"/>
                </a:solidFill>
                <a:latin typeface="Century Gothic"/>
                <a:ea typeface="Century Gothic"/>
                <a:cs typeface="Century Gothic"/>
                <a:sym typeface="Century Gothic"/>
              </a:rPr>
              <a:t>La Gestión por Resultados </a:t>
            </a:r>
            <a:br>
              <a:rPr b="1" lang="en-US" sz="2000">
                <a:solidFill>
                  <a:schemeClr val="dk1"/>
                </a:solidFill>
                <a:latin typeface="Century Gothic"/>
                <a:ea typeface="Century Gothic"/>
                <a:cs typeface="Century Gothic"/>
                <a:sym typeface="Century Gothic"/>
              </a:rPr>
            </a:br>
            <a:r>
              <a:rPr b="1" lang="en-US" sz="2000">
                <a:solidFill>
                  <a:schemeClr val="dk1"/>
                </a:solidFill>
                <a:latin typeface="Century Gothic"/>
                <a:ea typeface="Century Gothic"/>
                <a:cs typeface="Century Gothic"/>
                <a:sym typeface="Century Gothic"/>
              </a:rPr>
              <a:t>Instrumentos y mecanismos a asociar</a:t>
            </a:r>
            <a:endParaRPr sz="2000">
              <a:solidFill>
                <a:schemeClr val="dk1"/>
              </a:solidFill>
              <a:latin typeface="Century Gothic"/>
              <a:ea typeface="Century Gothic"/>
              <a:cs typeface="Century Gothic"/>
              <a:sym typeface="Century Gothic"/>
            </a:endParaRPr>
          </a:p>
        </p:txBody>
      </p:sp>
      <p:sp>
        <p:nvSpPr>
          <p:cNvPr id="821" name="Shape 821"/>
          <p:cNvSpPr/>
          <p:nvPr/>
        </p:nvSpPr>
        <p:spPr>
          <a:xfrm rot="-680347">
            <a:off x="4466394" y="4762520"/>
            <a:ext cx="2036869" cy="1244230"/>
          </a:xfrm>
          <a:prstGeom prst="homePlate">
            <a:avLst>
              <a:gd fmla="val 50000"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chemeClr val="dk1"/>
                </a:solidFill>
                <a:latin typeface="Calibri"/>
                <a:ea typeface="Calibri"/>
                <a:cs typeface="Calibri"/>
                <a:sym typeface="Calibri"/>
              </a:rPr>
              <a:t>instrumento de medición, de impulso de políticas públicas y de valoración sistemática de las condiciones de prosperidad de las ciudades. Necesita incorporar indicadores desagregados por sexo.</a:t>
            </a:r>
            <a:endParaRPr/>
          </a:p>
        </p:txBody>
      </p:sp>
      <p:grpSp>
        <p:nvGrpSpPr>
          <p:cNvPr id="822" name="Shape 822"/>
          <p:cNvGrpSpPr/>
          <p:nvPr/>
        </p:nvGrpSpPr>
        <p:grpSpPr>
          <a:xfrm>
            <a:off x="6352552" y="176484"/>
            <a:ext cx="3695431" cy="1251840"/>
            <a:chOff x="813395" y="142014"/>
            <a:chExt cx="3695431" cy="1251840"/>
          </a:xfrm>
        </p:grpSpPr>
        <p:sp>
          <p:nvSpPr>
            <p:cNvPr id="823" name="Shape 823"/>
            <p:cNvSpPr/>
            <p:nvPr/>
          </p:nvSpPr>
          <p:spPr>
            <a:xfrm rot="5400000">
              <a:off x="1908254" y="223384"/>
              <a:ext cx="1251840" cy="1089100"/>
            </a:xfrm>
            <a:prstGeom prst="hexagon">
              <a:avLst>
                <a:gd fmla="val 25000" name="adj"/>
                <a:gd fmla="val 115470" name="vf"/>
              </a:avLst>
            </a:prstGeom>
            <a:solidFill>
              <a:schemeClr val="lt1"/>
            </a:solid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4" name="Shape 824"/>
            <p:cNvSpPr txBox="1"/>
            <p:nvPr/>
          </p:nvSpPr>
          <p:spPr>
            <a:xfrm>
              <a:off x="2159342" y="337092"/>
              <a:ext cx="749664" cy="86168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1" lang="en-US" sz="1000">
                  <a:solidFill>
                    <a:schemeClr val="lt1"/>
                  </a:solidFill>
                  <a:latin typeface="Calibri"/>
                  <a:ea typeface="Calibri"/>
                  <a:cs typeface="Calibri"/>
                  <a:sym typeface="Calibri"/>
                </a:rPr>
                <a:t>Indicadores ODS</a:t>
              </a:r>
              <a:endParaRPr/>
            </a:p>
            <a:p>
              <a:pPr indent="0" lvl="0" marL="0" marR="0" rtl="0" algn="ctr">
                <a:lnSpc>
                  <a:spcPct val="90000"/>
                </a:lnSpc>
                <a:spcBef>
                  <a:spcPts val="350"/>
                </a:spcBef>
                <a:spcAft>
                  <a:spcPts val="0"/>
                </a:spcAft>
                <a:buClr>
                  <a:schemeClr val="lt1"/>
                </a:buClr>
                <a:buSzPts val="1000"/>
                <a:buFont typeface="Calibri"/>
                <a:buNone/>
              </a:pPr>
              <a:r>
                <a:rPr b="1" lang="en-US" sz="1000">
                  <a:solidFill>
                    <a:schemeClr val="lt1"/>
                  </a:solidFill>
                  <a:latin typeface="Calibri"/>
                  <a:ea typeface="Calibri"/>
                  <a:cs typeface="Calibri"/>
                  <a:sym typeface="Calibri"/>
                </a:rPr>
                <a:t>Todos</a:t>
              </a:r>
              <a:endParaRPr/>
            </a:p>
            <a:p>
              <a:pPr indent="0" lvl="0" marL="0" marR="0" rtl="0" algn="ctr">
                <a:lnSpc>
                  <a:spcPct val="90000"/>
                </a:lnSpc>
                <a:spcBef>
                  <a:spcPts val="350"/>
                </a:spcBef>
                <a:spcAft>
                  <a:spcPts val="0"/>
                </a:spcAft>
                <a:buClr>
                  <a:schemeClr val="lt1"/>
                </a:buClr>
                <a:buSzPts val="1000"/>
                <a:buFont typeface="Calibri"/>
                <a:buNone/>
              </a:pPr>
              <a:r>
                <a:rPr b="1" lang="en-US" sz="1000">
                  <a:solidFill>
                    <a:schemeClr val="lt1"/>
                  </a:solidFill>
                  <a:latin typeface="Calibri"/>
                  <a:ea typeface="Calibri"/>
                  <a:cs typeface="Calibri"/>
                  <a:sym typeface="Calibri"/>
                </a:rPr>
                <a:t>Énfasis: Objetivos 5 y 11</a:t>
              </a:r>
              <a:endParaRPr/>
            </a:p>
          </p:txBody>
        </p:sp>
        <p:sp>
          <p:nvSpPr>
            <p:cNvPr id="825" name="Shape 825"/>
            <p:cNvSpPr/>
            <p:nvPr/>
          </p:nvSpPr>
          <p:spPr>
            <a:xfrm>
              <a:off x="3111773" y="392382"/>
              <a:ext cx="1397053" cy="751104"/>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6" name="Shape 826"/>
            <p:cNvSpPr/>
            <p:nvPr/>
          </p:nvSpPr>
          <p:spPr>
            <a:xfrm rot="5400000">
              <a:off x="732025" y="223384"/>
              <a:ext cx="1251840" cy="1089100"/>
            </a:xfrm>
            <a:prstGeom prst="hexagon">
              <a:avLst>
                <a:gd fmla="val 25000" name="adj"/>
                <a:gd fmla="val 115470" name="vf"/>
              </a:avLst>
            </a:prstGeom>
            <a:blipFill rotWithShape="0">
              <a:blip r:embed="rId5">
                <a:alphaModFix/>
              </a:blip>
              <a:stretch>
                <a:fillRect b="0" l="0" r="0" t="0"/>
              </a:stretch>
            </a:blipFill>
            <a:ln cap="flat" cmpd="sng" w="12700">
              <a:solidFill>
                <a:srgbClr val="89B72F"/>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7" name="Shape 827"/>
            <p:cNvSpPr txBox="1"/>
            <p:nvPr/>
          </p:nvSpPr>
          <p:spPr>
            <a:xfrm>
              <a:off x="983113" y="337092"/>
              <a:ext cx="749664" cy="8616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lt1"/>
                </a:solidFill>
                <a:latin typeface="Calibri"/>
                <a:ea typeface="Calibri"/>
                <a:cs typeface="Calibri"/>
                <a:sym typeface="Calibri"/>
              </a:endParaRPr>
            </a:p>
          </p:txBody>
        </p:sp>
      </p:grpSp>
      <p:sp>
        <p:nvSpPr>
          <p:cNvPr id="828" name="Shape 828"/>
          <p:cNvSpPr txBox="1"/>
          <p:nvPr/>
        </p:nvSpPr>
        <p:spPr>
          <a:xfrm>
            <a:off x="9809018" y="1694765"/>
            <a:ext cx="2260608" cy="6463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000">
                <a:solidFill>
                  <a:schemeClr val="dk1"/>
                </a:solidFill>
                <a:latin typeface="Calibri"/>
                <a:ea typeface="Calibri"/>
                <a:cs typeface="Calibri"/>
                <a:sym typeface="Calibri"/>
              </a:rPr>
              <a:t>Los que examinan si el marco normativo y las estrategias que el gobierno instrumenta son adecuados y eficaces para garantizar cada derecho .</a:t>
            </a:r>
            <a:endParaRPr sz="1000">
              <a:solidFill>
                <a:schemeClr val="dk1"/>
              </a:solidFill>
              <a:latin typeface="Calibri"/>
              <a:ea typeface="Calibri"/>
              <a:cs typeface="Calibri"/>
              <a:sym typeface="Calibri"/>
            </a:endParaRPr>
          </a:p>
        </p:txBody>
      </p:sp>
      <p:sp>
        <p:nvSpPr>
          <p:cNvPr id="829" name="Shape 829"/>
          <p:cNvSpPr txBox="1"/>
          <p:nvPr/>
        </p:nvSpPr>
        <p:spPr>
          <a:xfrm>
            <a:off x="9809018" y="2521526"/>
            <a:ext cx="226060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Miden la calidad y magnitud de los esfuerzos institucionales, financieros y presupuestarios del gobierno para implementar los derechos protegidos.</a:t>
            </a:r>
            <a:endParaRPr/>
          </a:p>
        </p:txBody>
      </p:sp>
      <p:sp>
        <p:nvSpPr>
          <p:cNvPr id="830" name="Shape 830"/>
          <p:cNvSpPr txBox="1"/>
          <p:nvPr/>
        </p:nvSpPr>
        <p:spPr>
          <a:xfrm>
            <a:off x="9809018" y="3325090"/>
            <a:ext cx="226060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Miden el impacto real de las estrategias, programas, intervenciones del gobierno en materia de garantías de derechos en condiciones de igualdad.</a:t>
            </a:r>
            <a:endParaRPr sz="1000">
              <a:solidFill>
                <a:schemeClr val="dk1"/>
              </a:solidFill>
              <a:latin typeface="Calibri"/>
              <a:ea typeface="Calibri"/>
              <a:cs typeface="Calibri"/>
              <a:sym typeface="Calibri"/>
            </a:endParaRPr>
          </a:p>
        </p:txBody>
      </p:sp>
      <p:pic>
        <p:nvPicPr>
          <p:cNvPr id="831" name="Shape 831"/>
          <p:cNvPicPr preferRelativeResize="0"/>
          <p:nvPr/>
        </p:nvPicPr>
        <p:blipFill rotWithShape="1">
          <a:blip r:embed="rId6">
            <a:alphaModFix/>
          </a:blip>
          <a:srcRect b="0" l="0" r="0" t="0"/>
          <a:stretch/>
        </p:blipFill>
        <p:spPr>
          <a:xfrm>
            <a:off x="9592135" y="5708384"/>
            <a:ext cx="2274631" cy="9812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Shape 837"/>
          <p:cNvSpPr txBox="1"/>
          <p:nvPr>
            <p:ph type="title"/>
          </p:nvPr>
        </p:nvSpPr>
        <p:spPr>
          <a:xfrm>
            <a:off x="1139110" y="343727"/>
            <a:ext cx="10129400" cy="83031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Países y regiones que aplican la Gestión por Resultados en el diseño en programático-presupuestal gubernamental</a:t>
            </a:r>
            <a:endParaRPr/>
          </a:p>
        </p:txBody>
      </p:sp>
      <p:graphicFrame>
        <p:nvGraphicFramePr>
          <p:cNvPr id="838" name="Shape 838"/>
          <p:cNvGraphicFramePr/>
          <p:nvPr/>
        </p:nvGraphicFramePr>
        <p:xfrm>
          <a:off x="818225" y="1278534"/>
          <a:ext cx="3000000" cy="3000000"/>
        </p:xfrm>
        <a:graphic>
          <a:graphicData uri="http://schemas.openxmlformats.org/drawingml/2006/table">
            <a:tbl>
              <a:tblPr bandRow="1" firstRow="1">
                <a:noFill/>
                <a:tableStyleId>{45E7FAC6-6B9C-44F3-8FE9-06C13A6D69A8}</a:tableStyleId>
              </a:tblPr>
              <a:tblGrid>
                <a:gridCol w="1471900"/>
                <a:gridCol w="1471900"/>
                <a:gridCol w="1617475"/>
                <a:gridCol w="1326325"/>
                <a:gridCol w="1471900"/>
                <a:gridCol w="1471900"/>
                <a:gridCol w="1618875"/>
              </a:tblGrid>
              <a:tr h="391200">
                <a:tc gridSpan="4">
                  <a:txBody>
                    <a:bodyPr>
                      <a:noAutofit/>
                    </a:bodyPr>
                    <a:lstStyle/>
                    <a:p>
                      <a:pPr indent="0" lvl="0" marL="0" marR="0" rtl="0" algn="ctr">
                        <a:lnSpc>
                          <a:spcPct val="100000"/>
                        </a:lnSpc>
                        <a:spcBef>
                          <a:spcPts val="0"/>
                        </a:spcBef>
                        <a:spcAft>
                          <a:spcPts val="0"/>
                        </a:spcAft>
                        <a:buNone/>
                      </a:pPr>
                      <a:r>
                        <a:rPr lang="en-US" sz="1400" u="none" cap="none" strike="noStrike"/>
                        <a:t>América Latina y el Caribe</a:t>
                      </a:r>
                      <a:endParaRPr sz="1400" u="none" cap="none" strike="noStrike">
                        <a:latin typeface="Calibri"/>
                        <a:ea typeface="Calibri"/>
                        <a:cs typeface="Calibri"/>
                        <a:sym typeface="Calibri"/>
                      </a:endParaRPr>
                    </a:p>
                  </a:txBody>
                  <a:tcPr marT="45725" marB="45725" marR="91450" marL="91450" anchor="ctr"/>
                </a:tc>
                <a:tc hMerge="1"/>
                <a:tc hMerge="1"/>
                <a:tc hMerge="1"/>
                <a:tc rowSpan="2">
                  <a:txBody>
                    <a:bodyPr>
                      <a:noAutofit/>
                    </a:bodyPr>
                    <a:lstStyle/>
                    <a:p>
                      <a:pPr indent="0" lvl="0" marL="0" marR="0" rtl="0" algn="ctr">
                        <a:lnSpc>
                          <a:spcPct val="100000"/>
                        </a:lnSpc>
                        <a:spcBef>
                          <a:spcPts val="0"/>
                        </a:spcBef>
                        <a:spcAft>
                          <a:spcPts val="0"/>
                        </a:spcAft>
                        <a:buNone/>
                      </a:pPr>
                      <a:r>
                        <a:rPr lang="en-US" sz="1400" u="none" cap="none" strike="noStrike"/>
                        <a:t>Europa</a:t>
                      </a:r>
                      <a:endParaRPr sz="1400" u="none" cap="none" strike="noStrike">
                        <a:latin typeface="Calibri"/>
                        <a:ea typeface="Calibri"/>
                        <a:cs typeface="Calibri"/>
                        <a:sym typeface="Calibri"/>
                      </a:endParaRPr>
                    </a:p>
                  </a:txBody>
                  <a:tcPr marT="45725" marB="45725" marR="91450" marL="91450" anchor="ctr"/>
                </a:tc>
                <a:tc rowSpan="2">
                  <a:txBody>
                    <a:bodyPr>
                      <a:noAutofit/>
                    </a:bodyPr>
                    <a:lstStyle/>
                    <a:p>
                      <a:pPr indent="0" lvl="0" marL="0" marR="0" rtl="0" algn="ctr">
                        <a:lnSpc>
                          <a:spcPct val="100000"/>
                        </a:lnSpc>
                        <a:spcBef>
                          <a:spcPts val="0"/>
                        </a:spcBef>
                        <a:spcAft>
                          <a:spcPts val="0"/>
                        </a:spcAft>
                        <a:buNone/>
                      </a:pPr>
                      <a:r>
                        <a:rPr lang="en-US" sz="1400" u="none" cap="none" strike="noStrike"/>
                        <a:t>Norte América</a:t>
                      </a:r>
                      <a:endParaRPr sz="1400" u="none" cap="none" strike="noStrike">
                        <a:latin typeface="Calibri"/>
                        <a:ea typeface="Calibri"/>
                        <a:cs typeface="Calibri"/>
                        <a:sym typeface="Calibri"/>
                      </a:endParaRPr>
                    </a:p>
                  </a:txBody>
                  <a:tcPr marT="45725" marB="45725" marR="91450" marL="91450" anchor="ctr"/>
                </a:tc>
                <a:tc rowSpan="2">
                  <a:txBody>
                    <a:bodyPr>
                      <a:noAutofit/>
                    </a:bodyPr>
                    <a:lstStyle/>
                    <a:p>
                      <a:pPr indent="0" lvl="0" marL="0" marR="0" rtl="0" algn="ctr">
                        <a:lnSpc>
                          <a:spcPct val="100000"/>
                        </a:lnSpc>
                        <a:spcBef>
                          <a:spcPts val="0"/>
                        </a:spcBef>
                        <a:spcAft>
                          <a:spcPts val="0"/>
                        </a:spcAft>
                        <a:buNone/>
                      </a:pPr>
                      <a:r>
                        <a:rPr lang="en-US" sz="1400" u="none" cap="none" strike="noStrike"/>
                        <a:t>África</a:t>
                      </a:r>
                      <a:endParaRPr sz="1400" u="none" cap="none" strike="noStrike">
                        <a:latin typeface="Calibri"/>
                        <a:ea typeface="Calibri"/>
                        <a:cs typeface="Calibri"/>
                        <a:sym typeface="Calibri"/>
                      </a:endParaRPr>
                    </a:p>
                  </a:txBody>
                  <a:tcPr marT="45725" marB="45725" marR="91450" marL="91450" anchor="ctr"/>
                </a:tc>
              </a:tr>
              <a:tr h="391200">
                <a:tc>
                  <a:txBody>
                    <a:bodyPr>
                      <a:noAutofit/>
                    </a:bodyPr>
                    <a:lstStyle/>
                    <a:p>
                      <a:pPr indent="0" lvl="0" marL="0" marR="0" rtl="0" algn="ctr">
                        <a:lnSpc>
                          <a:spcPct val="100000"/>
                        </a:lnSpc>
                        <a:spcBef>
                          <a:spcPts val="0"/>
                        </a:spcBef>
                        <a:spcAft>
                          <a:spcPts val="0"/>
                        </a:spcAft>
                        <a:buNone/>
                      </a:pPr>
                      <a:r>
                        <a:rPr lang="en-US" sz="1400" u="none" cap="none" strike="noStrike"/>
                        <a:t>Norte América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Centro América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América del Sur</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Caribe</a:t>
                      </a:r>
                      <a:endParaRPr sz="1400" u="none" cap="none" strike="noStrike">
                        <a:latin typeface="Calibri"/>
                        <a:ea typeface="Calibri"/>
                        <a:cs typeface="Calibri"/>
                        <a:sym typeface="Calibri"/>
                      </a:endParaRPr>
                    </a:p>
                  </a:txBody>
                  <a:tcPr marT="45725" marB="45725" marR="91450" marL="91450" anchor="ctr"/>
                </a:tc>
                <a:tc vMerge="1"/>
                <a:tc vMerge="1"/>
                <a:tc vMerge="1"/>
              </a:tr>
              <a:tr h="289375">
                <a:tc>
                  <a:txBody>
                    <a:bodyPr>
                      <a:noAutofit/>
                    </a:bodyPr>
                    <a:lstStyle/>
                    <a:p>
                      <a:pPr indent="0" lvl="0" marL="0" marR="0" rtl="0" algn="ctr">
                        <a:lnSpc>
                          <a:spcPct val="100000"/>
                        </a:lnSpc>
                        <a:spcBef>
                          <a:spcPts val="0"/>
                        </a:spcBef>
                        <a:spcAft>
                          <a:spcPts val="0"/>
                        </a:spcAft>
                        <a:buNone/>
                      </a:pPr>
                      <a:r>
                        <a:rPr lang="en-US" sz="1400" u="none" cap="none" strike="noStrike"/>
                        <a:t>México</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Belice</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Argentina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Bahamas</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Alemania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Estados Unidos</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Burkina Faso</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Costa Rica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Brasil</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Barbados</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Austria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Canadá</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Cabo Verde</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Guatemala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Chile</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Guyana</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Dinamarca,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Comoras</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Honduras</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Colombia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Haití</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Finlandia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b="1" lang="en-US" sz="1400" u="none" cap="none" strike="noStrike">
                          <a:solidFill>
                            <a:schemeClr val="lt1"/>
                          </a:solidFill>
                        </a:rPr>
                        <a:t>Asia</a:t>
                      </a:r>
                      <a:endParaRPr b="1" sz="1400" u="none" cap="none" strike="noStrike">
                        <a:solidFill>
                          <a:schemeClr val="lt1"/>
                        </a:solidFill>
                        <a:latin typeface="Calibri"/>
                        <a:ea typeface="Calibri"/>
                        <a:cs typeface="Calibri"/>
                        <a:sym typeface="Calibri"/>
                      </a:endParaRPr>
                    </a:p>
                  </a:txBody>
                  <a:tcPr marT="45725" marB="45725" marR="91450" marL="91450" anchor="ctr">
                    <a:solidFill>
                      <a:schemeClr val="accent1"/>
                    </a:solidFill>
                  </a:tcPr>
                </a:tc>
                <a:tc>
                  <a:txBody>
                    <a:bodyPr>
                      <a:noAutofit/>
                    </a:bodyPr>
                    <a:lstStyle/>
                    <a:p>
                      <a:pPr indent="0" lvl="0" marL="0" marR="0" rtl="0" algn="ctr">
                        <a:lnSpc>
                          <a:spcPct val="100000"/>
                        </a:lnSpc>
                        <a:spcBef>
                          <a:spcPts val="0"/>
                        </a:spcBef>
                        <a:spcAft>
                          <a:spcPts val="0"/>
                        </a:spcAft>
                        <a:buNone/>
                      </a:pPr>
                      <a:r>
                        <a:rPr lang="en-US" sz="1400" u="none" cap="none" strike="noStrike"/>
                        <a:t>Costa de Marfil</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Nicaragua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Ecuador</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Jamaica</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Francia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Corea del Sur</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Gambia</a:t>
                      </a:r>
                      <a:endParaRPr b="0" i="0" sz="1400" u="none" cap="none" strike="noStrike">
                        <a:solidFill>
                          <a:srgbClr val="000000"/>
                        </a:solidFill>
                        <a:latin typeface="Calibri"/>
                        <a:ea typeface="Calibri"/>
                        <a:cs typeface="Calibri"/>
                        <a:sym typeface="Calibri"/>
                      </a:endParaRPr>
                    </a:p>
                  </a:txBody>
                  <a:tcPr marT="6350" marB="0" marR="6350" marL="6350" anchor="ctr"/>
                </a:tc>
              </a:tr>
              <a:tr h="482300">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Panamá</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Paraguay</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República Dominicana</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Países Bajos</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Turquía</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Kenia</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El Salvador</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Perú</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Surinam</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Reino Unido</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Mali</a:t>
                      </a:r>
                      <a:endParaRPr b="0" i="0" sz="1400" u="none" cap="none" strike="noStrike">
                        <a:solidFill>
                          <a:srgbClr val="000000"/>
                        </a:solidFill>
                        <a:latin typeface="Calibri"/>
                        <a:ea typeface="Calibri"/>
                        <a:cs typeface="Calibri"/>
                        <a:sym typeface="Calibri"/>
                      </a:endParaRPr>
                    </a:p>
                  </a:txBody>
                  <a:tcPr marT="6350" marB="0" marR="6350" marL="6350" anchor="ctr"/>
                </a:tc>
              </a:tr>
              <a:tr h="482300">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rPr lang="en-US" sz="1400" u="none" cap="none" strike="noStrike"/>
                        <a:t>Uruguay</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t>Trinidad y Tobago</a:t>
                      </a:r>
                      <a:endParaRPr b="0" i="0" sz="1400" u="none" cap="none" strike="noStrike">
                        <a:solidFill>
                          <a:srgbClr val="000000"/>
                        </a:solidFill>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Suecia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Marruecos</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Suiza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Namibia</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Senegal</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Unión Europea</a:t>
                      </a:r>
                      <a:endParaRPr b="0" i="0" sz="1400" u="none" cap="none" strike="noStrike">
                        <a:solidFill>
                          <a:srgbClr val="000000"/>
                        </a:solidFill>
                        <a:latin typeface="Calibri"/>
                        <a:ea typeface="Calibri"/>
                        <a:cs typeface="Calibri"/>
                        <a:sym typeface="Calibri"/>
                      </a:endParaRPr>
                    </a:p>
                  </a:txBody>
                  <a:tcPr marT="6350" marB="0" marR="6350" marL="63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Tanzania</a:t>
                      </a:r>
                      <a:endParaRPr b="0" i="0" sz="1400" u="none" cap="none" strike="noStrike">
                        <a:solidFill>
                          <a:srgbClr val="000000"/>
                        </a:solidFill>
                        <a:latin typeface="Calibri"/>
                        <a:ea typeface="Calibri"/>
                        <a:cs typeface="Calibri"/>
                        <a:sym typeface="Calibri"/>
                      </a:endParaRPr>
                    </a:p>
                  </a:txBody>
                  <a:tcPr marT="6350" marB="0" marR="6350" marL="6350" anchor="ctr"/>
                </a:tc>
              </a:tr>
              <a:tr h="289375">
                <a:tc gridSpan="4" rowSpan="2">
                  <a:txBody>
                    <a:bodyPr>
                      <a:noAutofit/>
                    </a:bodyPr>
                    <a:lstStyle/>
                    <a:p>
                      <a:pPr indent="0" lvl="0" marL="0" marR="0" rtl="0" algn="l">
                        <a:lnSpc>
                          <a:spcPct val="100000"/>
                        </a:lnSpc>
                        <a:spcBef>
                          <a:spcPts val="0"/>
                        </a:spcBef>
                        <a:spcAft>
                          <a:spcPts val="0"/>
                        </a:spcAft>
                        <a:buNone/>
                      </a:pPr>
                      <a:r>
                        <a:rPr lang="en-US" sz="1400" u="none" cap="none" strike="noStrike"/>
                        <a:t>Fuentes: Kaufmann, 2015. Escudero 2007.  </a:t>
                      </a:r>
                      <a:endParaRPr/>
                    </a:p>
                    <a:p>
                      <a:pPr indent="0" lvl="0" marL="0" marR="0" rtl="0" algn="l">
                        <a:lnSpc>
                          <a:spcPct val="100000"/>
                        </a:lnSpc>
                        <a:spcBef>
                          <a:spcPts val="0"/>
                        </a:spcBef>
                        <a:spcAft>
                          <a:spcPts val="0"/>
                        </a:spcAft>
                        <a:buNone/>
                      </a:pPr>
                      <a:r>
                        <a:rPr lang="en-US" sz="1400" u="none" cap="none" strike="noStrike"/>
                        <a:t>http://idea-international.org/es/logros/index.html</a:t>
                      </a:r>
                      <a:endParaRPr sz="1400" u="none" cap="none" strike="noStrike"/>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rowSpan="2" hMerge="1"/>
                <a:tc rowSpan="2" hMerge="1"/>
                <a:tc rowSpan="2" hMerge="1"/>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Uganda</a:t>
                      </a:r>
                      <a:endParaRPr b="0" i="0" sz="1400" u="none" cap="none" strike="noStrike">
                        <a:solidFill>
                          <a:srgbClr val="000000"/>
                        </a:solidFill>
                        <a:latin typeface="Calibri"/>
                        <a:ea typeface="Calibri"/>
                        <a:cs typeface="Calibri"/>
                        <a:sym typeface="Calibri"/>
                      </a:endParaRPr>
                    </a:p>
                  </a:txBody>
                  <a:tcPr marT="6350" marB="0" marR="6350" marL="6350" anchor="ctr"/>
                </a:tc>
              </a:tr>
              <a:tr h="337600">
                <a:tc gridSpan="4" vMerge="1"/>
                <a:tc hMerge="1" vMerge="1"/>
                <a:tc hMerge="1" vMerge="1"/>
                <a:tc hMerge="1" vMerge="1"/>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nchor="ctr"/>
                </a:tc>
                <a:tc>
                  <a:txBody>
                    <a:bodyPr>
                      <a:noAutofit/>
                    </a:bodyPr>
                    <a:lstStyle/>
                    <a:p>
                      <a:pPr indent="0" lvl="0" marL="0" marR="0" rtl="0" algn="ctr">
                        <a:lnSpc>
                          <a:spcPct val="100000"/>
                        </a:lnSpc>
                        <a:spcBef>
                          <a:spcPts val="0"/>
                        </a:spcBef>
                        <a:spcAft>
                          <a:spcPts val="0"/>
                        </a:spcAft>
                        <a:buNone/>
                      </a:pPr>
                      <a:r>
                        <a:rPr lang="en-US" sz="1400" u="none" cap="none" strike="noStrike"/>
                        <a:t>Zambia</a:t>
                      </a:r>
                      <a:endParaRPr sz="1400" u="none" cap="none" strike="noStrike">
                        <a:latin typeface="Calibri"/>
                        <a:ea typeface="Calibri"/>
                        <a:cs typeface="Calibri"/>
                        <a:sym typeface="Calibri"/>
                      </a:endParaRPr>
                    </a:p>
                  </a:txBody>
                  <a:tcPr marT="45725" marB="45725" marR="91450" marL="9145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Shape 844"/>
          <p:cNvSpPr txBox="1"/>
          <p:nvPr>
            <p:ph type="title"/>
          </p:nvPr>
        </p:nvSpPr>
        <p:spPr>
          <a:xfrm>
            <a:off x="375061" y="377001"/>
            <a:ext cx="11500261" cy="5730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Enfoques de inclusión de las mujeres  al desarrollo, su evolución en el tiempo y su coexistencia presente</a:t>
            </a:r>
            <a:endParaRPr b="1" i="0" sz="2400" u="none" cap="none" strike="noStrike">
              <a:solidFill>
                <a:schemeClr val="dk1"/>
              </a:solidFill>
              <a:latin typeface="Calibri"/>
              <a:ea typeface="Calibri"/>
              <a:cs typeface="Calibri"/>
              <a:sym typeface="Calibri"/>
            </a:endParaRPr>
          </a:p>
        </p:txBody>
      </p:sp>
      <p:sp>
        <p:nvSpPr>
          <p:cNvPr id="845" name="Shape 845"/>
          <p:cNvSpPr txBox="1"/>
          <p:nvPr>
            <p:ph idx="1" type="body"/>
          </p:nvPr>
        </p:nvSpPr>
        <p:spPr>
          <a:xfrm>
            <a:off x="375062" y="1187531"/>
            <a:ext cx="3626922" cy="536764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Políticas Neutras al Género</a:t>
            </a:r>
            <a:r>
              <a:rPr b="0" i="0" lang="en-US" sz="1750" u="none" cap="none" strike="noStrike">
                <a:solidFill>
                  <a:schemeClr val="dk1"/>
                </a:solidFill>
                <a:latin typeface="Calibri"/>
                <a:ea typeface="Calibri"/>
                <a:cs typeface="Calibri"/>
                <a:sym typeface="Calibri"/>
              </a:rPr>
              <a:t>.- Acciones que reproducen los roles de genero, favorecen a quienes controlan los recursos. </a:t>
            </a:r>
            <a:endParaRPr/>
          </a:p>
          <a:p>
            <a:pPr indent="-228600" lvl="0" marL="228600" marR="0" rtl="0" algn="l">
              <a:lnSpc>
                <a:spcPct val="110000"/>
              </a:lnSpc>
              <a:spcBef>
                <a:spcPts val="90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Políticas para Mujeres</a:t>
            </a:r>
            <a:r>
              <a:rPr b="0" i="0" lang="en-US" sz="1750" u="none" cap="none" strike="noStrike">
                <a:solidFill>
                  <a:schemeClr val="dk1"/>
                </a:solidFill>
                <a:latin typeface="Calibri"/>
                <a:ea typeface="Calibri"/>
                <a:cs typeface="Calibri"/>
                <a:sym typeface="Calibri"/>
              </a:rPr>
              <a:t>.-  No propician la transformación y pueden dejar intacta la distribución existente de recursos y responsabilidades. </a:t>
            </a:r>
            <a:endParaRPr/>
          </a:p>
          <a:p>
            <a:pPr indent="-228600" lvl="0" marL="228600" marR="0" rtl="0" algn="l">
              <a:lnSpc>
                <a:spcPct val="110000"/>
              </a:lnSpc>
              <a:spcBef>
                <a:spcPts val="900"/>
              </a:spcBef>
              <a:spcAft>
                <a:spcPts val="0"/>
              </a:spcAft>
              <a:buClr>
                <a:schemeClr val="dk1"/>
              </a:buClr>
              <a:buSzPts val="1750"/>
              <a:buFont typeface="Arial"/>
              <a:buChar char="•"/>
            </a:pPr>
            <a:r>
              <a:rPr b="1" i="0" lang="en-US" sz="1750" u="none" cap="none" strike="noStrike">
                <a:solidFill>
                  <a:schemeClr val="dk1"/>
                </a:solidFill>
                <a:latin typeface="Calibri"/>
                <a:ea typeface="Calibri"/>
                <a:cs typeface="Calibri"/>
                <a:sym typeface="Calibri"/>
              </a:rPr>
              <a:t>Políticas Transformadoras o redistributivas de género</a:t>
            </a:r>
            <a:r>
              <a:rPr b="0" i="0" lang="en-US" sz="1750" u="none" cap="none" strike="noStrike">
                <a:solidFill>
                  <a:schemeClr val="dk1"/>
                </a:solidFill>
                <a:latin typeface="Calibri"/>
                <a:ea typeface="Calibri"/>
                <a:cs typeface="Calibri"/>
                <a:sym typeface="Calibri"/>
              </a:rPr>
              <a:t>.- Buscan transformar las relaciones de poder. Impulsan la redistribución con criterios de igualdad en el acceso y control de los recursos, las responsabilidades y el poder. </a:t>
            </a:r>
            <a:endParaRPr/>
          </a:p>
          <a:p>
            <a:pPr indent="-117475" lvl="0" marL="228600" marR="0" rtl="0" algn="l">
              <a:lnSpc>
                <a:spcPct val="110000"/>
              </a:lnSpc>
              <a:spcBef>
                <a:spcPts val="900"/>
              </a:spcBef>
              <a:spcAft>
                <a:spcPts val="0"/>
              </a:spcAft>
              <a:buClr>
                <a:schemeClr val="dk1"/>
              </a:buClr>
              <a:buSzPts val="1750"/>
              <a:buFont typeface="Arial"/>
              <a:buNone/>
            </a:pPr>
            <a:r>
              <a:t/>
            </a:r>
            <a:endParaRPr b="0" i="0" sz="1750" u="none" cap="none" strike="noStrike">
              <a:solidFill>
                <a:schemeClr val="dk1"/>
              </a:solidFill>
              <a:latin typeface="Calibri"/>
              <a:ea typeface="Calibri"/>
              <a:cs typeface="Calibri"/>
              <a:sym typeface="Calibri"/>
            </a:endParaRPr>
          </a:p>
        </p:txBody>
      </p:sp>
      <p:graphicFrame>
        <p:nvGraphicFramePr>
          <p:cNvPr id="846" name="Shape 846"/>
          <p:cNvGraphicFramePr/>
          <p:nvPr/>
        </p:nvGraphicFramePr>
        <p:xfrm>
          <a:off x="4215738" y="829014"/>
          <a:ext cx="3000000" cy="3000000"/>
        </p:xfrm>
        <a:graphic>
          <a:graphicData uri="http://schemas.openxmlformats.org/drawingml/2006/table">
            <a:tbl>
              <a:tblPr bandRow="1" firstRow="1">
                <a:noFill/>
                <a:tableStyleId>{7F2CE574-8502-47B1-9292-26908306DFB6}</a:tableStyleId>
              </a:tblPr>
              <a:tblGrid>
                <a:gridCol w="982800"/>
                <a:gridCol w="931325"/>
                <a:gridCol w="1049875"/>
                <a:gridCol w="1117600"/>
                <a:gridCol w="1354675"/>
                <a:gridCol w="2223325"/>
              </a:tblGrid>
              <a:tr h="271650">
                <a:tc rowSpan="2">
                  <a:txBody>
                    <a:bodyPr>
                      <a:noAutofit/>
                    </a:bodyPr>
                    <a:lstStyle/>
                    <a:p>
                      <a:pPr indent="0" lvl="0" marL="0" marR="0" rtl="0" algn="l">
                        <a:spcBef>
                          <a:spcPts val="0"/>
                        </a:spcBef>
                        <a:spcAft>
                          <a:spcPts val="0"/>
                        </a:spcAft>
                        <a:buNone/>
                      </a:pPr>
                      <a:r>
                        <a:rPr lang="en-US" sz="1300" u="none" cap="none" strike="noStrike"/>
                        <a:t>Políticas</a:t>
                      </a:r>
                      <a:endParaRPr b="1" sz="1300"/>
                    </a:p>
                  </a:txBody>
                  <a:tcPr marT="45725" marB="45725" marR="91450" marL="91450" anchor="ctr"/>
                </a:tc>
                <a:tc gridSpan="4">
                  <a:txBody>
                    <a:bodyPr>
                      <a:noAutofit/>
                    </a:bodyPr>
                    <a:lstStyle/>
                    <a:p>
                      <a:pPr indent="0" lvl="0" marL="0" marR="0" rtl="0" algn="ctr">
                        <a:spcBef>
                          <a:spcPts val="0"/>
                        </a:spcBef>
                        <a:spcAft>
                          <a:spcPts val="0"/>
                        </a:spcAft>
                        <a:buNone/>
                      </a:pPr>
                      <a:r>
                        <a:rPr lang="en-US" sz="1300"/>
                        <a:t>Mujeres en el Desarrollo MED - Enfoques</a:t>
                      </a:r>
                      <a:endParaRPr/>
                    </a:p>
                  </a:txBody>
                  <a:tcPr marT="45725" marB="45725" marR="91450" marL="91450" anchor="ctr"/>
                </a:tc>
                <a:tc hMerge="1"/>
                <a:tc hMerge="1"/>
                <a:tc hMerge="1"/>
                <a:tc>
                  <a:txBody>
                    <a:bodyPr>
                      <a:noAutofit/>
                    </a:bodyPr>
                    <a:lstStyle/>
                    <a:p>
                      <a:pPr indent="0" lvl="0" marL="0" marR="0" rtl="0" algn="ctr">
                        <a:spcBef>
                          <a:spcPts val="0"/>
                        </a:spcBef>
                        <a:spcAft>
                          <a:spcPts val="0"/>
                        </a:spcAft>
                        <a:buNone/>
                      </a:pPr>
                      <a:r>
                        <a:rPr lang="en-US" sz="1300"/>
                        <a:t>Género en el  Desarrollo GED</a:t>
                      </a:r>
                      <a:endParaRPr/>
                    </a:p>
                  </a:txBody>
                  <a:tcPr marT="45725" marB="45725" marR="91450" marL="91450" anchor="ctr"/>
                </a:tc>
              </a:tr>
              <a:tr h="275350">
                <a:tc vMerge="1"/>
                <a:tc>
                  <a:txBody>
                    <a:bodyPr>
                      <a:noAutofit/>
                    </a:bodyPr>
                    <a:lstStyle/>
                    <a:p>
                      <a:pPr indent="0" lvl="0" marL="0" marR="0" rtl="0" algn="l">
                        <a:spcBef>
                          <a:spcPts val="0"/>
                        </a:spcBef>
                        <a:spcAft>
                          <a:spcPts val="0"/>
                        </a:spcAft>
                        <a:buNone/>
                      </a:pPr>
                      <a:r>
                        <a:rPr lang="en-US" sz="1300"/>
                        <a:t>Bienestar</a:t>
                      </a:r>
                      <a:endParaRPr b="1" sz="1300"/>
                    </a:p>
                  </a:txBody>
                  <a:tcPr marT="45725" marB="45725" marR="91450" marL="91450" anchor="ctr"/>
                </a:tc>
                <a:tc>
                  <a:txBody>
                    <a:bodyPr>
                      <a:noAutofit/>
                    </a:bodyPr>
                    <a:lstStyle/>
                    <a:p>
                      <a:pPr indent="0" lvl="0" marL="0" marR="0" rtl="0" algn="l">
                        <a:spcBef>
                          <a:spcPts val="0"/>
                        </a:spcBef>
                        <a:spcAft>
                          <a:spcPts val="0"/>
                        </a:spcAft>
                        <a:buNone/>
                      </a:pPr>
                      <a:r>
                        <a:rPr lang="en-US" sz="1300"/>
                        <a:t>Anti-Pobreza</a:t>
                      </a:r>
                      <a:endParaRPr b="1" sz="1300"/>
                    </a:p>
                  </a:txBody>
                  <a:tcPr marT="45725" marB="45725" marR="91450" marL="91450" anchor="ctr"/>
                </a:tc>
                <a:tc>
                  <a:txBody>
                    <a:bodyPr>
                      <a:noAutofit/>
                    </a:bodyPr>
                    <a:lstStyle/>
                    <a:p>
                      <a:pPr indent="0" lvl="0" marL="0" marR="0" rtl="0" algn="l">
                        <a:spcBef>
                          <a:spcPts val="0"/>
                        </a:spcBef>
                        <a:spcAft>
                          <a:spcPts val="0"/>
                        </a:spcAft>
                        <a:buNone/>
                      </a:pPr>
                      <a:r>
                        <a:rPr lang="en-US" sz="1300"/>
                        <a:t>Eficiencia</a:t>
                      </a:r>
                      <a:endParaRPr b="1" sz="1300"/>
                    </a:p>
                  </a:txBody>
                  <a:tcPr marT="45725" marB="45725" marR="91450" marL="91450" anchor="ctr"/>
                </a:tc>
                <a:tc>
                  <a:txBody>
                    <a:bodyPr>
                      <a:noAutofit/>
                    </a:bodyPr>
                    <a:lstStyle/>
                    <a:p>
                      <a:pPr indent="0" lvl="0" marL="0" marR="0" rtl="0" algn="l">
                        <a:spcBef>
                          <a:spcPts val="0"/>
                        </a:spcBef>
                        <a:spcAft>
                          <a:spcPts val="0"/>
                        </a:spcAft>
                        <a:buNone/>
                      </a:pPr>
                      <a:r>
                        <a:rPr lang="en-US" sz="1300"/>
                        <a:t>Equidad</a:t>
                      </a:r>
                      <a:endParaRPr b="1" sz="1300"/>
                    </a:p>
                  </a:txBody>
                  <a:tcPr marT="45725" marB="45725" marR="91450" marL="91450" anchor="ctr"/>
                </a:tc>
                <a:tc>
                  <a:txBody>
                    <a:bodyPr>
                      <a:noAutofit/>
                    </a:bodyPr>
                    <a:lstStyle/>
                    <a:p>
                      <a:pPr indent="0" lvl="0" marL="0" marR="0" rtl="0" algn="l">
                        <a:spcBef>
                          <a:spcPts val="0"/>
                        </a:spcBef>
                        <a:spcAft>
                          <a:spcPts val="0"/>
                        </a:spcAft>
                        <a:buNone/>
                      </a:pPr>
                      <a:r>
                        <a:rPr lang="en-US" sz="1300"/>
                        <a:t>Empoderamiento</a:t>
                      </a:r>
                      <a:endParaRPr b="1" sz="1300"/>
                    </a:p>
                  </a:txBody>
                  <a:tcPr marT="45725" marB="45725" marR="91450" marL="91450" anchor="ctr"/>
                </a:tc>
              </a:tr>
              <a:tr h="246375">
                <a:tc>
                  <a:txBody>
                    <a:bodyPr>
                      <a:noAutofit/>
                    </a:bodyPr>
                    <a:lstStyle/>
                    <a:p>
                      <a:pPr indent="0" lvl="0" marL="0" marR="0" rtl="0" algn="l">
                        <a:spcBef>
                          <a:spcPts val="0"/>
                        </a:spcBef>
                        <a:spcAft>
                          <a:spcPts val="0"/>
                        </a:spcAft>
                        <a:buNone/>
                      </a:pPr>
                      <a:r>
                        <a:t/>
                      </a:r>
                      <a:endParaRPr sz="1100"/>
                    </a:p>
                  </a:txBody>
                  <a:tcPr marT="45725" marB="45725" marR="91450" marL="91450"/>
                </a:tc>
                <a:tc>
                  <a:txBody>
                    <a:bodyPr>
                      <a:noAutofit/>
                    </a:bodyPr>
                    <a:lstStyle/>
                    <a:p>
                      <a:pPr indent="0" lvl="0" marL="0" marR="0" rtl="0" algn="ctr">
                        <a:spcBef>
                          <a:spcPts val="0"/>
                        </a:spcBef>
                        <a:spcAft>
                          <a:spcPts val="0"/>
                        </a:spcAft>
                        <a:buNone/>
                      </a:pPr>
                      <a:r>
                        <a:rPr lang="en-US" sz="1100" u="none" strike="noStrike"/>
                        <a:t>1950-70</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ctr">
                        <a:spcBef>
                          <a:spcPts val="0"/>
                        </a:spcBef>
                        <a:spcAft>
                          <a:spcPts val="0"/>
                        </a:spcAft>
                        <a:buNone/>
                      </a:pPr>
                      <a:r>
                        <a:rPr lang="en-US" sz="1100" u="none" strike="noStrike"/>
                        <a:t>1970´s</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ctr">
                        <a:spcBef>
                          <a:spcPts val="0"/>
                        </a:spcBef>
                        <a:spcAft>
                          <a:spcPts val="0"/>
                        </a:spcAft>
                        <a:buNone/>
                      </a:pPr>
                      <a:r>
                        <a:rPr lang="en-US" sz="1100"/>
                        <a:t>1980´s</a:t>
                      </a:r>
                      <a:endParaRPr sz="1100"/>
                    </a:p>
                  </a:txBody>
                  <a:tcPr marT="45725" marB="45725" marR="91450" marL="91450"/>
                </a:tc>
                <a:tc>
                  <a:txBody>
                    <a:bodyPr>
                      <a:noAutofit/>
                    </a:bodyPr>
                    <a:lstStyle/>
                    <a:p>
                      <a:pPr indent="0" lvl="0" marL="0" marR="0" rtl="0" algn="ctr">
                        <a:spcBef>
                          <a:spcPts val="0"/>
                        </a:spcBef>
                        <a:spcAft>
                          <a:spcPts val="0"/>
                        </a:spcAft>
                        <a:buNone/>
                      </a:pPr>
                      <a:r>
                        <a:rPr lang="en-US" sz="1100"/>
                        <a:t>1985</a:t>
                      </a:r>
                      <a:endParaRPr/>
                    </a:p>
                  </a:txBody>
                  <a:tcPr marT="45725" marB="45725" marR="91450" marL="91450"/>
                </a:tc>
                <a:tc>
                  <a:txBody>
                    <a:bodyPr>
                      <a:noAutofit/>
                    </a:bodyPr>
                    <a:lstStyle/>
                    <a:p>
                      <a:pPr indent="0" lvl="0" marL="0" marR="0" rtl="0" algn="ctr">
                        <a:spcBef>
                          <a:spcPts val="0"/>
                        </a:spcBef>
                        <a:spcAft>
                          <a:spcPts val="0"/>
                        </a:spcAft>
                        <a:buNone/>
                      </a:pPr>
                      <a:r>
                        <a:rPr lang="en-US" sz="1100"/>
                        <a:t>Inicia en 1990</a:t>
                      </a:r>
                      <a:endParaRPr/>
                    </a:p>
                  </a:txBody>
                  <a:tcPr marT="45725" marB="45725" marR="91450" marL="91450"/>
                </a:tc>
              </a:tr>
              <a:tr h="1362300">
                <a:tc>
                  <a:txBody>
                    <a:bodyPr>
                      <a:noAutofit/>
                    </a:bodyPr>
                    <a:lstStyle/>
                    <a:p>
                      <a:pPr indent="0" lvl="0" marL="0" marR="0" rtl="0" algn="l">
                        <a:spcBef>
                          <a:spcPts val="0"/>
                        </a:spcBef>
                        <a:spcAft>
                          <a:spcPts val="0"/>
                        </a:spcAft>
                        <a:buNone/>
                      </a:pPr>
                      <a:r>
                        <a:rPr lang="en-US" sz="1100"/>
                        <a:t>Diagnóstico</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La maternidad es el rol más importante de las mujeres en la sociedad</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la desigualdad económica entre hombres y mujeres no está ligada a la subordinación sino a la pobreza</a:t>
                      </a:r>
                      <a:endParaRPr b="0" i="0" sz="1100" u="none" strike="noStrike">
                        <a:solidFill>
                          <a:schemeClr val="dk1"/>
                        </a:solidFill>
                        <a:latin typeface="Calibri"/>
                        <a:ea typeface="Calibri"/>
                        <a:cs typeface="Calibri"/>
                        <a:sym typeface="Calibri"/>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 Las mujeres como un “recurso subutilizado” para el logro de metas económicas.</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Reconoce a las mujeres como agentes productivos, pero supone que el mercado y el ingreso eliminan las relaciones de poder desigual entre mujeres y hombres</a:t>
                      </a:r>
                      <a:endParaRPr sz="1100"/>
                    </a:p>
                  </a:txBody>
                  <a:tcPr marT="45725" marB="45725" marR="91450" marL="91450"/>
                </a:tc>
                <a:tc>
                  <a:txBody>
                    <a:bodyPr>
                      <a:noAutofit/>
                    </a:bodyPr>
                    <a:lstStyle/>
                    <a:p>
                      <a:pPr indent="0" lvl="0" marL="0" marR="0" rtl="0" algn="l">
                        <a:spcBef>
                          <a:spcPts val="0"/>
                        </a:spcBef>
                        <a:spcAft>
                          <a:spcPts val="0"/>
                        </a:spcAft>
                        <a:buNone/>
                      </a:pPr>
                      <a:r>
                        <a:rPr lang="en-US" sz="1100"/>
                        <a:t>Las relaciones de poder desiguales (de clase y género) que no permiten un desarrollo equitativo y la plena participación de las mujeres en los frutos del desarrollo.</a:t>
                      </a:r>
                      <a:endParaRPr sz="1100"/>
                    </a:p>
                  </a:txBody>
                  <a:tcPr marT="45725" marB="45725" marR="91450" marL="91450"/>
                </a:tc>
              </a:tr>
              <a:tr h="1521725">
                <a:tc>
                  <a:txBody>
                    <a:bodyPr>
                      <a:noAutofit/>
                    </a:bodyPr>
                    <a:lstStyle/>
                    <a:p>
                      <a:pPr indent="0" lvl="0" marL="0" marR="0" rtl="0" algn="l">
                        <a:spcBef>
                          <a:spcPts val="0"/>
                        </a:spcBef>
                        <a:spcAft>
                          <a:spcPts val="0"/>
                        </a:spcAft>
                        <a:buNone/>
                      </a:pPr>
                      <a:r>
                        <a:rPr lang="en-US" sz="1100"/>
                        <a:t>Objetivo</a:t>
                      </a:r>
                      <a:endParaRPr/>
                    </a:p>
                  </a:txBody>
                  <a:tcPr marT="45725" marB="45725" marR="91450" marL="91450"/>
                </a:tc>
                <a:tc>
                  <a:txBody>
                    <a:bodyPr>
                      <a:noAutofit/>
                    </a:bodyPr>
                    <a:lstStyle/>
                    <a:p>
                      <a:pPr indent="0" lvl="0" marL="0" marR="0" rtl="0" algn="l">
                        <a:spcBef>
                          <a:spcPts val="0"/>
                        </a:spcBef>
                        <a:spcAft>
                          <a:spcPts val="0"/>
                        </a:spcAft>
                        <a:buNone/>
                      </a:pPr>
                      <a:r>
                        <a:rPr lang="en-US" sz="1100"/>
                        <a:t>Colocar las elaciones madres-hijos como la unidad de atención.</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Atender a las mujeres pobre para que aumenten su productividad.</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I</a:t>
                      </a:r>
                      <a:r>
                        <a:rPr lang="en-US" sz="1100"/>
                        <a:t>ncrementar  la productividad de las mujeres para a</a:t>
                      </a:r>
                      <a:r>
                        <a:rPr lang="en-US" sz="1100" u="none" strike="noStrike"/>
                        <a:t>segurar que el desarrollo sea más eficiente y eficaz</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Atender la la educación y el empleo como condiciones básicas para incrementar la productividad de las mujeres.</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Construir nuevas estructuras económicas, políticas y sociales que erradiquen las estructuras de explotación y discriminación,</a:t>
                      </a:r>
                      <a:endParaRPr sz="1100" u="none" strike="noStrike"/>
                    </a:p>
                    <a:p>
                      <a:pPr indent="0" lvl="0" marL="0" marR="0" rtl="0" algn="l">
                        <a:spcBef>
                          <a:spcPts val="0"/>
                        </a:spcBef>
                        <a:spcAft>
                          <a:spcPts val="0"/>
                        </a:spcAft>
                        <a:buNone/>
                      </a:pPr>
                      <a:r>
                        <a:rPr lang="en-US" sz="1100"/>
                        <a:t>Cuestiona la discriminación y el poder patriarcal en las diversas esferas de la vida privada y pública.</a:t>
                      </a:r>
                      <a:endParaRPr/>
                    </a:p>
                  </a:txBody>
                  <a:tcPr marT="45725" marB="45725" marR="91450" marL="91450"/>
                </a:tc>
              </a:tr>
              <a:tr h="1496775">
                <a:tc>
                  <a:txBody>
                    <a:bodyPr>
                      <a:noAutofit/>
                    </a:bodyPr>
                    <a:lstStyle/>
                    <a:p>
                      <a:pPr indent="0" lvl="0" marL="0" marR="0" rtl="0" algn="l">
                        <a:spcBef>
                          <a:spcPts val="0"/>
                        </a:spcBef>
                        <a:spcAft>
                          <a:spcPts val="0"/>
                        </a:spcAft>
                        <a:buNone/>
                      </a:pPr>
                      <a:r>
                        <a:rPr lang="en-US" sz="1100"/>
                        <a:t>Programa y servicios</a:t>
                      </a:r>
                      <a:endParaRPr/>
                    </a:p>
                  </a:txBody>
                  <a:tcPr marT="45725" marB="45725" marR="91450" marL="91450"/>
                </a:tc>
                <a:tc>
                  <a:txBody>
                    <a:bodyPr>
                      <a:noAutofit/>
                    </a:bodyPr>
                    <a:lstStyle/>
                    <a:p>
                      <a:pPr indent="0" lvl="0" marL="0" marR="0" rtl="0" algn="l">
                        <a:spcBef>
                          <a:spcPts val="0"/>
                        </a:spcBef>
                        <a:spcAft>
                          <a:spcPts val="0"/>
                        </a:spcAft>
                        <a:buNone/>
                      </a:pPr>
                      <a:r>
                        <a:rPr lang="en-US" sz="1100" u="none" strike="noStrike"/>
                        <a:t>De ayuda alimentaria, de  planificación familiar y nutrición.</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Formación para mujeres en habilidades técnicas. </a:t>
                      </a:r>
                      <a:endParaRPr sz="110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ts val="1100"/>
                        <a:buFont typeface="Calibri"/>
                        <a:buNone/>
                      </a:pPr>
                      <a:r>
                        <a:rPr lang="en-US" sz="1100" u="none" strike="noStrike"/>
                        <a:t>Formación para mujeres en habilidades técnicas. </a:t>
                      </a:r>
                      <a:endParaRPr sz="1100"/>
                    </a:p>
                  </a:txBody>
                  <a:tcPr marT="45725" marB="45725" marR="91450" marL="91450"/>
                </a:tc>
                <a:tc>
                  <a:txBody>
                    <a:bodyPr>
                      <a:noAutofit/>
                    </a:bodyPr>
                    <a:lstStyle/>
                    <a:p>
                      <a:pPr indent="0" lvl="0" marL="0" marR="0" rtl="0" algn="l">
                        <a:spcBef>
                          <a:spcPts val="0"/>
                        </a:spcBef>
                        <a:spcAft>
                          <a:spcPts val="0"/>
                        </a:spcAft>
                        <a:buNone/>
                      </a:pPr>
                      <a:r>
                        <a:rPr lang="en-US" sz="1100" u="none" strike="noStrike"/>
                        <a:t>Formación para mujeres </a:t>
                      </a:r>
                      <a:endParaRPr sz="1100"/>
                    </a:p>
                  </a:txBody>
                  <a:tcPr marT="45725" marB="45725" marR="91450" marL="91450"/>
                </a:tc>
                <a:tc>
                  <a:txBody>
                    <a:bodyPr>
                      <a:noAutofit/>
                    </a:bodyPr>
                    <a:lstStyle/>
                    <a:p>
                      <a:pPr indent="0" lvl="0" marL="0" marR="0" rtl="0" algn="l">
                        <a:spcBef>
                          <a:spcPts val="0"/>
                        </a:spcBef>
                        <a:spcAft>
                          <a:spcPts val="0"/>
                        </a:spcAft>
                        <a:buNone/>
                      </a:pPr>
                      <a:r>
                        <a:rPr b="1" lang="en-US" sz="1100" u="none" strike="noStrike"/>
                        <a:t>Autonomía económica</a:t>
                      </a:r>
                      <a:r>
                        <a:rPr lang="en-US" sz="1100" u="none" strike="noStrike"/>
                        <a:t>: capacidad para generar ingresos propios y controlar los activos y recursos.</a:t>
                      </a:r>
                      <a:endParaRPr/>
                    </a:p>
                    <a:p>
                      <a:pPr indent="0" lvl="0" marL="0" marR="0" rtl="0" algn="l">
                        <a:spcBef>
                          <a:spcPts val="0"/>
                        </a:spcBef>
                        <a:spcAft>
                          <a:spcPts val="0"/>
                        </a:spcAft>
                        <a:buNone/>
                      </a:pPr>
                      <a:r>
                        <a:rPr b="1" lang="en-US" sz="1100" u="none" strike="noStrike"/>
                        <a:t>Autonomía política</a:t>
                      </a:r>
                      <a:r>
                        <a:rPr lang="en-US" sz="1100" u="none" strike="noStrike"/>
                        <a:t>: acceso a puestos de decisión en condiciones de igualdad: paridad.</a:t>
                      </a:r>
                      <a:endParaRPr/>
                    </a:p>
                    <a:p>
                      <a:pPr indent="0" lvl="0" marL="0" marR="0" rtl="0" algn="l">
                        <a:spcBef>
                          <a:spcPts val="0"/>
                        </a:spcBef>
                        <a:spcAft>
                          <a:spcPts val="0"/>
                        </a:spcAft>
                        <a:buNone/>
                      </a:pPr>
                      <a:r>
                        <a:rPr b="1" lang="en-US" sz="1100" u="none" strike="noStrike"/>
                        <a:t>Autonomía física</a:t>
                      </a:r>
                      <a:r>
                        <a:rPr lang="en-US" sz="1100" u="none" strike="noStrike"/>
                        <a:t>: derecho de las mujeres a vivir una vida libre de violencia.</a:t>
                      </a:r>
                      <a:endParaRPr b="0" i="0" sz="1100" u="none" strike="noStrike">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Shape 852"/>
          <p:cNvSpPr txBox="1"/>
          <p:nvPr>
            <p:ph type="title"/>
          </p:nvPr>
        </p:nvSpPr>
        <p:spPr>
          <a:xfrm>
            <a:off x="1271464" y="115889"/>
            <a:ext cx="10513168" cy="6492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Necesidades prácticas e intereses estratégicos</a:t>
            </a:r>
            <a:endParaRPr b="1" i="0" sz="3600" u="none" cap="none" strike="noStrike">
              <a:solidFill>
                <a:schemeClr val="dk1"/>
              </a:solidFill>
              <a:latin typeface="Calibri"/>
              <a:ea typeface="Calibri"/>
              <a:cs typeface="Calibri"/>
              <a:sym typeface="Calibri"/>
            </a:endParaRPr>
          </a:p>
        </p:txBody>
      </p:sp>
      <p:sp>
        <p:nvSpPr>
          <p:cNvPr id="853" name="Shape 853"/>
          <p:cNvSpPr txBox="1"/>
          <p:nvPr>
            <p:ph idx="12" type="sldNum"/>
          </p:nvPr>
        </p:nvSpPr>
        <p:spPr>
          <a:xfrm>
            <a:off x="8856259"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2400"/>
              <a:buFont typeface="Noto Sans Symbols"/>
              <a:buNone/>
            </a:pPr>
            <a:fld id="{00000000-1234-1234-1234-123412341234}" type="slidenum">
              <a:rPr lang="en-US" sz="2400">
                <a:solidFill>
                  <a:schemeClr val="dk1"/>
                </a:solidFill>
                <a:latin typeface="Arial"/>
                <a:ea typeface="Arial"/>
                <a:cs typeface="Arial"/>
                <a:sym typeface="Arial"/>
              </a:rPr>
              <a:t>‹#›</a:t>
            </a:fld>
            <a:endParaRPr sz="2400">
              <a:solidFill>
                <a:schemeClr val="dk1"/>
              </a:solidFill>
              <a:latin typeface="Arial"/>
              <a:ea typeface="Arial"/>
              <a:cs typeface="Arial"/>
              <a:sym typeface="Arial"/>
            </a:endParaRPr>
          </a:p>
        </p:txBody>
      </p:sp>
      <p:grpSp>
        <p:nvGrpSpPr>
          <p:cNvPr id="854" name="Shape 854"/>
          <p:cNvGrpSpPr/>
          <p:nvPr/>
        </p:nvGrpSpPr>
        <p:grpSpPr>
          <a:xfrm>
            <a:off x="986707" y="1129753"/>
            <a:ext cx="9645896" cy="2711897"/>
            <a:chOff x="147391" y="-33786"/>
            <a:chExt cx="9645896" cy="2711897"/>
          </a:xfrm>
        </p:grpSpPr>
        <p:sp>
          <p:nvSpPr>
            <p:cNvPr id="855" name="Shape 855"/>
            <p:cNvSpPr/>
            <p:nvPr/>
          </p:nvSpPr>
          <p:spPr>
            <a:xfrm>
              <a:off x="147391" y="-33786"/>
              <a:ext cx="3477378" cy="2678112"/>
            </a:xfrm>
            <a:prstGeom prst="roundRect">
              <a:avLst>
                <a:gd fmla="val 10000" name="adj"/>
              </a:avLst>
            </a:prstGeom>
            <a:gradFill>
              <a:gsLst>
                <a:gs pos="0">
                  <a:schemeClr val="lt1"/>
                </a:gs>
                <a:gs pos="50000">
                  <a:schemeClr val="lt1"/>
                </a:gs>
                <a:gs pos="100000">
                  <a:schemeClr val="lt1"/>
                </a:gs>
              </a:gsLst>
              <a:lin ang="5400000" scaled="0"/>
            </a:gra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6" name="Shape 856"/>
            <p:cNvSpPr txBox="1"/>
            <p:nvPr/>
          </p:nvSpPr>
          <p:spPr>
            <a:xfrm>
              <a:off x="147391" y="-33786"/>
              <a:ext cx="3477378" cy="2678112"/>
            </a:xfrm>
            <a:prstGeom prst="rect">
              <a:avLst/>
            </a:prstGeom>
            <a:noFill/>
            <a:ln>
              <a:noFill/>
            </a:ln>
          </p:spPr>
          <p:txBody>
            <a:bodyPr anchorCtr="0" anchor="t" bIns="91425" lIns="170675" spcFirstLastPara="1" rIns="170675" wrap="square" tIns="170675">
              <a:noAutofit/>
            </a:bodyPr>
            <a:lstStyle/>
            <a:p>
              <a:pPr indent="0" lvl="0" marL="0" marR="0" rtl="0" algn="l">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Solución Atención a necesidades prácticas</a:t>
              </a:r>
              <a:endParaRPr/>
            </a:p>
          </p:txBody>
        </p:sp>
        <p:sp>
          <p:nvSpPr>
            <p:cNvPr id="857" name="Shape 857"/>
            <p:cNvSpPr/>
            <p:nvPr/>
          </p:nvSpPr>
          <p:spPr>
            <a:xfrm>
              <a:off x="689005" y="1428424"/>
              <a:ext cx="3477378" cy="1188000"/>
            </a:xfrm>
            <a:prstGeom prst="roundRect">
              <a:avLst>
                <a:gd fmla="val 10000" name="adj"/>
              </a:avLst>
            </a:prstGeom>
            <a:solidFill>
              <a:srgbClr val="DDECCC">
                <a:alpha val="89803"/>
              </a:srgb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8" name="Shape 858"/>
            <p:cNvSpPr txBox="1"/>
            <p:nvPr/>
          </p:nvSpPr>
          <p:spPr>
            <a:xfrm>
              <a:off x="723800" y="1463219"/>
              <a:ext cx="3407788" cy="1118410"/>
            </a:xfrm>
            <a:prstGeom prst="rect">
              <a:avLst/>
            </a:prstGeom>
            <a:noFill/>
            <a:ln>
              <a:noFill/>
            </a:ln>
          </p:spPr>
          <p:txBody>
            <a:bodyPr anchorCtr="0" anchor="t" bIns="128000" lIns="128000" spcFirstLastPara="1" rIns="128000" wrap="square" tIns="12800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Resultado</a:t>
              </a:r>
              <a:endParaRPr/>
            </a:p>
            <a:p>
              <a:pPr indent="-171450" lvl="1" marL="171450" marR="0" rtl="0" algn="l">
                <a:lnSpc>
                  <a:spcPct val="90000"/>
                </a:lnSpc>
                <a:spcBef>
                  <a:spcPts val="27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Mejora calidad de vida</a:t>
              </a:r>
              <a:endParaRPr/>
            </a:p>
            <a:p>
              <a:pPr indent="-171450" lvl="1" marL="171450" marR="0" rtl="0" algn="l">
                <a:lnSpc>
                  <a:spcPct val="90000"/>
                </a:lnSpc>
                <a:spcBef>
                  <a:spcPts val="27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Aligera su rol de género</a:t>
              </a:r>
              <a:endParaRPr/>
            </a:p>
          </p:txBody>
        </p:sp>
        <p:sp>
          <p:nvSpPr>
            <p:cNvPr id="859" name="Shape 859"/>
            <p:cNvSpPr/>
            <p:nvPr/>
          </p:nvSpPr>
          <p:spPr>
            <a:xfrm rot="185040">
              <a:off x="4114365" y="588172"/>
              <a:ext cx="1049404" cy="864921"/>
            </a:xfrm>
            <a:prstGeom prst="rightArrow">
              <a:avLst>
                <a:gd fmla="val 60000" name="adj1"/>
                <a:gd fmla="val 50000" name="adj2"/>
              </a:avLst>
            </a:prstGeom>
            <a:gradFill>
              <a:gsLst>
                <a:gs pos="0">
                  <a:srgbClr val="E8F2DB"/>
                </a:gs>
                <a:gs pos="50000">
                  <a:srgbClr val="DFEECE"/>
                </a:gs>
                <a:gs pos="100000">
                  <a:srgbClr val="DBEDC6"/>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0" name="Shape 860"/>
            <p:cNvSpPr txBox="1"/>
            <p:nvPr/>
          </p:nvSpPr>
          <p:spPr>
            <a:xfrm rot="185040">
              <a:off x="4114553" y="754176"/>
              <a:ext cx="789928" cy="518953"/>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dk1"/>
                </a:buClr>
                <a:buSzPts val="3200"/>
                <a:buFont typeface="Calibri"/>
                <a:buNone/>
              </a:pPr>
              <a:r>
                <a:t/>
              </a:r>
              <a:endParaRPr sz="3200">
                <a:solidFill>
                  <a:srgbClr val="000000"/>
                </a:solidFill>
                <a:latin typeface="Calibri"/>
                <a:ea typeface="Calibri"/>
                <a:cs typeface="Calibri"/>
                <a:sym typeface="Calibri"/>
              </a:endParaRPr>
            </a:p>
          </p:txBody>
        </p:sp>
        <p:sp>
          <p:nvSpPr>
            <p:cNvPr id="861" name="Shape 861"/>
            <p:cNvSpPr/>
            <p:nvPr/>
          </p:nvSpPr>
          <p:spPr>
            <a:xfrm>
              <a:off x="5594278" y="0"/>
              <a:ext cx="3477378" cy="2226313"/>
            </a:xfrm>
            <a:prstGeom prst="roundRect">
              <a:avLst>
                <a:gd fmla="val 10000" name="adj"/>
              </a:avLst>
            </a:prstGeom>
            <a:gradFill>
              <a:gsLst>
                <a:gs pos="0">
                  <a:schemeClr val="lt1"/>
                </a:gs>
                <a:gs pos="50000">
                  <a:schemeClr val="lt1"/>
                </a:gs>
                <a:gs pos="100000">
                  <a:schemeClr val="lt1"/>
                </a:gs>
              </a:gsLst>
              <a:lin ang="5400000" scaled="0"/>
            </a:gra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2" name="Shape 862"/>
            <p:cNvSpPr txBox="1"/>
            <p:nvPr/>
          </p:nvSpPr>
          <p:spPr>
            <a:xfrm>
              <a:off x="5594278" y="0"/>
              <a:ext cx="3477378" cy="1484209"/>
            </a:xfrm>
            <a:prstGeom prst="rect">
              <a:avLst/>
            </a:prstGeom>
            <a:noFill/>
            <a:ln>
              <a:noFill/>
            </a:ln>
          </p:spPr>
          <p:txBody>
            <a:bodyPr anchorCtr="0" anchor="t" bIns="91425" lIns="170675" spcFirstLastPara="1" rIns="170675" wrap="square" tIns="170675">
              <a:noAutofit/>
            </a:bodyPr>
            <a:lstStyle/>
            <a:p>
              <a:pPr indent="0" lvl="0" marL="0" marR="0" rtl="0" algn="l">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Solución Atención a intereses estratégicos</a:t>
              </a:r>
              <a:endParaRPr/>
            </a:p>
          </p:txBody>
        </p:sp>
        <p:sp>
          <p:nvSpPr>
            <p:cNvPr id="863" name="Shape 863"/>
            <p:cNvSpPr/>
            <p:nvPr/>
          </p:nvSpPr>
          <p:spPr>
            <a:xfrm>
              <a:off x="6315909" y="1490111"/>
              <a:ext cx="3477378" cy="1188000"/>
            </a:xfrm>
            <a:prstGeom prst="roundRect">
              <a:avLst>
                <a:gd fmla="val 10000" name="adj"/>
              </a:avLst>
            </a:prstGeom>
            <a:solidFill>
              <a:srgbClr val="DDECCC">
                <a:alpha val="89803"/>
              </a:srgbClr>
            </a:solidFill>
            <a:ln cap="flat" cmpd="sng" w="9525">
              <a:solidFill>
                <a:srgbClr val="98CB37"/>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4" name="Shape 864"/>
            <p:cNvSpPr txBox="1"/>
            <p:nvPr/>
          </p:nvSpPr>
          <p:spPr>
            <a:xfrm>
              <a:off x="6350704" y="1524906"/>
              <a:ext cx="3407788" cy="1118410"/>
            </a:xfrm>
            <a:prstGeom prst="rect">
              <a:avLst/>
            </a:prstGeom>
            <a:noFill/>
            <a:ln>
              <a:noFill/>
            </a:ln>
          </p:spPr>
          <p:txBody>
            <a:bodyPr anchorCtr="0" anchor="t" bIns="128000" lIns="128000" spcFirstLastPara="1" rIns="128000" wrap="square" tIns="128000">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Resultado</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Empoderamiento</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Transforma su rol de género</a:t>
              </a:r>
              <a:endParaRPr b="0" i="0" sz="1800" u="none" cap="none" strike="noStrike">
                <a:solidFill>
                  <a:schemeClr val="dk1"/>
                </a:solidFill>
                <a:latin typeface="Calibri"/>
                <a:ea typeface="Calibri"/>
                <a:cs typeface="Calibri"/>
                <a:sym typeface="Calibri"/>
              </a:endParaRPr>
            </a:p>
          </p:txBody>
        </p:sp>
      </p:grpSp>
      <p:sp>
        <p:nvSpPr>
          <p:cNvPr id="865" name="Shape 865"/>
          <p:cNvSpPr txBox="1"/>
          <p:nvPr/>
        </p:nvSpPr>
        <p:spPr>
          <a:xfrm>
            <a:off x="2207568" y="3394949"/>
            <a:ext cx="7883525" cy="50165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Noto Sans Symbols"/>
              <a:buNone/>
            </a:pPr>
            <a:r>
              <a:rPr lang="en-US" sz="2000">
                <a:solidFill>
                  <a:srgbClr val="000000"/>
                </a:solidFill>
                <a:latin typeface="Calibri"/>
                <a:ea typeface="Calibri"/>
                <a:cs typeface="Calibri"/>
                <a:sym typeface="Calibri"/>
              </a:rPr>
              <a:t>Ejemplos</a:t>
            </a:r>
            <a:endParaRPr sz="2000">
              <a:solidFill>
                <a:srgbClr val="000000"/>
              </a:solidFill>
              <a:latin typeface="Calibri"/>
              <a:ea typeface="Calibri"/>
              <a:cs typeface="Calibri"/>
              <a:sym typeface="Calibri"/>
            </a:endParaRPr>
          </a:p>
        </p:txBody>
      </p:sp>
      <p:grpSp>
        <p:nvGrpSpPr>
          <p:cNvPr id="866" name="Shape 866"/>
          <p:cNvGrpSpPr/>
          <p:nvPr/>
        </p:nvGrpSpPr>
        <p:grpSpPr>
          <a:xfrm>
            <a:off x="969039" y="4024215"/>
            <a:ext cx="10003711" cy="2574527"/>
            <a:chOff x="48" y="19151"/>
            <a:chExt cx="10003711" cy="2574527"/>
          </a:xfrm>
        </p:grpSpPr>
        <p:sp>
          <p:nvSpPr>
            <p:cNvPr id="867" name="Shape 867"/>
            <p:cNvSpPr/>
            <p:nvPr/>
          </p:nvSpPr>
          <p:spPr>
            <a:xfrm>
              <a:off x="48" y="19151"/>
              <a:ext cx="4674631" cy="615417"/>
            </a:xfrm>
            <a:prstGeom prst="rect">
              <a:avLst/>
            </a:prstGeom>
            <a:gradFill>
              <a:gsLst>
                <a:gs pos="0">
                  <a:schemeClr val="lt1"/>
                </a:gs>
                <a:gs pos="50000">
                  <a:schemeClr val="lt1"/>
                </a:gs>
                <a:gs pos="100000">
                  <a:srgbClr val="E1E1E1"/>
                </a:gs>
              </a:gsLst>
              <a:lin ang="5400000" scaled="0"/>
            </a:gradFill>
            <a:ln cap="flat" cmpd="sng" w="9525">
              <a:solidFill>
                <a:srgbClr val="2E9662"/>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8" name="Shape 868"/>
            <p:cNvSpPr txBox="1"/>
            <p:nvPr/>
          </p:nvSpPr>
          <p:spPr>
            <a:xfrm>
              <a:off x="48" y="19151"/>
              <a:ext cx="4674631" cy="615417"/>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Necesidades prácticas</a:t>
              </a:r>
              <a:endParaRPr/>
            </a:p>
          </p:txBody>
        </p:sp>
        <p:sp>
          <p:nvSpPr>
            <p:cNvPr id="869" name="Shape 869"/>
            <p:cNvSpPr/>
            <p:nvPr/>
          </p:nvSpPr>
          <p:spPr>
            <a:xfrm>
              <a:off x="48" y="628258"/>
              <a:ext cx="4674631" cy="1965420"/>
            </a:xfrm>
            <a:prstGeom prst="rect">
              <a:avLst/>
            </a:prstGeom>
            <a:solidFill>
              <a:schemeClr val="lt1">
                <a:alpha val="89803"/>
              </a:schemeClr>
            </a:solidFill>
            <a:ln cap="flat" cmpd="sng" w="9525">
              <a:solidFill>
                <a:srgbClr val="34A76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0" name="Shape 870"/>
            <p:cNvSpPr txBox="1"/>
            <p:nvPr/>
          </p:nvSpPr>
          <p:spPr>
            <a:xfrm>
              <a:off x="48" y="628258"/>
              <a:ext cx="4674631" cy="1965420"/>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Condiciones de sobrevivencia: falta de empleo, los ingresos insuficientes, el acceso a la educación, la salud, el agua potable, la vivienda, etc. </a:t>
              </a:r>
              <a:endParaRPr/>
            </a:p>
            <a:p>
              <a:pPr indent="-171450" lvl="1" marL="171450" marR="0" rtl="0" algn="l">
                <a:lnSpc>
                  <a:spcPct val="100000"/>
                </a:lnSpc>
                <a:spcBef>
                  <a:spcPts val="27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Responsabilidades desigual en el trabajo doméstico y de cuidado</a:t>
              </a:r>
              <a:endParaRPr/>
            </a:p>
          </p:txBody>
        </p:sp>
        <p:sp>
          <p:nvSpPr>
            <p:cNvPr id="871" name="Shape 871"/>
            <p:cNvSpPr/>
            <p:nvPr/>
          </p:nvSpPr>
          <p:spPr>
            <a:xfrm>
              <a:off x="5329128" y="19151"/>
              <a:ext cx="4674631" cy="615417"/>
            </a:xfrm>
            <a:prstGeom prst="rect">
              <a:avLst/>
            </a:prstGeom>
            <a:gradFill>
              <a:gsLst>
                <a:gs pos="0">
                  <a:schemeClr val="lt1"/>
                </a:gs>
                <a:gs pos="50000">
                  <a:schemeClr val="lt1"/>
                </a:gs>
                <a:gs pos="100000">
                  <a:srgbClr val="E1E1E1"/>
                </a:gs>
              </a:gsLst>
              <a:lin ang="5400000" scaled="0"/>
            </a:gradFill>
            <a:ln cap="flat" cmpd="sng" w="9525">
              <a:solidFill>
                <a:srgbClr val="2E9662"/>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2" name="Shape 872"/>
            <p:cNvSpPr txBox="1"/>
            <p:nvPr/>
          </p:nvSpPr>
          <p:spPr>
            <a:xfrm>
              <a:off x="5329128" y="19151"/>
              <a:ext cx="4674631" cy="615417"/>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Intereses estratégicos</a:t>
              </a:r>
              <a:endParaRPr/>
            </a:p>
          </p:txBody>
        </p:sp>
        <p:sp>
          <p:nvSpPr>
            <p:cNvPr id="873" name="Shape 873"/>
            <p:cNvSpPr/>
            <p:nvPr/>
          </p:nvSpPr>
          <p:spPr>
            <a:xfrm>
              <a:off x="5329128" y="628258"/>
              <a:ext cx="4674631" cy="1965420"/>
            </a:xfrm>
            <a:prstGeom prst="rect">
              <a:avLst/>
            </a:prstGeom>
            <a:solidFill>
              <a:schemeClr val="lt1">
                <a:alpha val="89803"/>
              </a:schemeClr>
            </a:solidFill>
            <a:ln cap="flat" cmpd="sng" w="9525">
              <a:solidFill>
                <a:srgbClr val="34A76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4" name="Shape 874"/>
            <p:cNvSpPr txBox="1"/>
            <p:nvPr/>
          </p:nvSpPr>
          <p:spPr>
            <a:xfrm>
              <a:off x="5329128" y="628258"/>
              <a:ext cx="4674631" cy="196542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Remuneraciones iguales que los hombres para trabajo de igual valor,  </a:t>
              </a:r>
              <a:endParaRPr/>
            </a:p>
            <a:p>
              <a:pPr indent="-171450" lvl="1" marL="171450" marR="0" rtl="0" algn="l">
                <a:lnSpc>
                  <a:spcPct val="9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Derecho a la propiedad de la tierra,</a:t>
              </a:r>
              <a:endParaRPr/>
            </a:p>
            <a:p>
              <a:pPr indent="-171450" lvl="1" marL="171450" marR="0" rtl="0" algn="l">
                <a:lnSpc>
                  <a:spcPct val="9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Erradicación del acoso sexual,</a:t>
              </a:r>
              <a:endParaRPr/>
            </a:p>
            <a:p>
              <a:pPr indent="-171450" lvl="1" marL="171450" marR="0" rtl="0" algn="l">
                <a:lnSpc>
                  <a:spcPct val="9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Libertad de elección acerca de la maternidad, </a:t>
              </a:r>
              <a:endParaRPr/>
            </a:p>
            <a:p>
              <a:pPr indent="-171450" lvl="1" marL="171450" marR="0" rtl="0" algn="l">
                <a:lnSpc>
                  <a:spcPct val="9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Participación en el diseño de planes y programas, </a:t>
              </a:r>
              <a:endParaRPr/>
            </a:p>
            <a:p>
              <a:pPr indent="-171450" lvl="1" marL="171450" marR="0" rtl="0" algn="l">
                <a:lnSpc>
                  <a:spcPct val="90000"/>
                </a:lnSpc>
                <a:spcBef>
                  <a:spcPts val="24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Acceso a puestos de decisión, etc.</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Shape 880"/>
          <p:cNvSpPr txBox="1"/>
          <p:nvPr>
            <p:ph type="title"/>
          </p:nvPr>
        </p:nvSpPr>
        <p:spPr>
          <a:xfrm>
            <a:off x="838200" y="365126"/>
            <a:ext cx="10515600" cy="10305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Recomendación fundamental</a:t>
            </a:r>
            <a:endParaRPr b="0" i="0" sz="3600" u="none" cap="none" strike="noStrike">
              <a:solidFill>
                <a:schemeClr val="dk1"/>
              </a:solidFill>
              <a:latin typeface="Calibri"/>
              <a:ea typeface="Calibri"/>
              <a:cs typeface="Calibri"/>
              <a:sym typeface="Calibri"/>
            </a:endParaRPr>
          </a:p>
        </p:txBody>
      </p:sp>
      <p:sp>
        <p:nvSpPr>
          <p:cNvPr id="881" name="Shape 881"/>
          <p:cNvSpPr txBox="1"/>
          <p:nvPr>
            <p:ph idx="1" type="body"/>
          </p:nvPr>
        </p:nvSpPr>
        <p:spPr>
          <a:xfrm>
            <a:off x="451557" y="1173708"/>
            <a:ext cx="11285518" cy="5459104"/>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14000"/>
              </a:lnSpc>
              <a:spcBef>
                <a:spcPts val="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La recomendación general que debe permear en la gestión gubernamental en materia presupuestal es que todo el presupuesto público debe hacerse con perspectiva de género, porque toda la acción pública es para atender las necesidades e intereses diversos y diferenciados de la población compuesta por hombres y mujeres. </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Las mujeres no somos un subgrupo como otros catalogados como grupos vulnerables –discapacidad, mayores, pobres, etc.- formamos parte de todos los subgrupos sociales y somos más de la mitad de la población en la mayoría de los países. </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Este enfoque es el que debe prevalecer, lo que provocará la visibilización de la distribución igualitaria de los recursos públicos asociada a indicadores que permitan medir el cierre de las brechas de desigualdad entre mujeres y hombres, que en algunos casos, beneficiará a los hombres, si son ellos los que se encuentran en desventaja, como sucede en algunos países en el aprovechamiento escolar, por ejemplo. De eso se trata la incorporación de la perspectiva de género en todos los programas gubernamentales, en todo el quehacer institucional. </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La pregunta que debe hacerse cada servidor y servidora pública siempre es ¿de qué forma los programas, proyectos y acciones que desarrolla el ente público en el que laboro, contribuye a que la población de mujeres y hombres de todas las edades acceda y disfrute sus derechos humanos en condición de igualdad? Para ello debe entender a la igualdad como un principio de derecho y no como semejanza.</a:t>
            </a:r>
            <a:endParaRPr/>
          </a:p>
          <a:p>
            <a:pPr indent="-228600" lvl="0" marL="228600" marR="0" rtl="0" algn="just">
              <a:lnSpc>
                <a:spcPct val="114000"/>
              </a:lnSpc>
              <a:spcBef>
                <a:spcPts val="1300"/>
              </a:spcBef>
              <a:spcAft>
                <a:spcPts val="0"/>
              </a:spcAft>
              <a:buClr>
                <a:srgbClr val="739A28"/>
              </a:buClr>
              <a:buSzPts val="1600"/>
              <a:buFont typeface="Noto Sans Symbols"/>
              <a:buChar char="✓"/>
            </a:pPr>
            <a:r>
              <a:rPr b="0" i="0" lang="en-US" sz="1600" u="none" cap="none" strike="noStrike">
                <a:solidFill>
                  <a:schemeClr val="dk1"/>
                </a:solidFill>
                <a:latin typeface="Calibri"/>
                <a:ea typeface="Calibri"/>
                <a:cs typeface="Calibri"/>
                <a:sym typeface="Calibri"/>
              </a:rPr>
              <a:t>Los instrumentos internacionales disponibles en la forma de convenciones y la Agenda Global de Naciones Unidas, y la arquitectura institucional en materia de gestión gubernamental que es utilizada en numerosos países del mundo, favorecen la posibilidad de avance acelerado de las políticas públicas con perspectiva de género, parte de la solución está en entender cómo hacerlo.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6" name="Shape 886"/>
        <p:cNvGrpSpPr/>
        <p:nvPr/>
      </p:nvGrpSpPr>
      <p:grpSpPr>
        <a:xfrm>
          <a:off x="0" y="0"/>
          <a:ext cx="0" cy="0"/>
          <a:chOff x="0" y="0"/>
          <a:chExt cx="0" cy="0"/>
        </a:xfrm>
      </p:grpSpPr>
      <p:sp>
        <p:nvSpPr>
          <p:cNvPr id="887" name="Shape 88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Calibri"/>
              <a:buNone/>
            </a:pPr>
            <a:br>
              <a:rPr b="0" i="0" lang="en-US" sz="5400" u="none" cap="none" strike="noStrike">
                <a:solidFill>
                  <a:schemeClr val="dk1"/>
                </a:solidFill>
                <a:latin typeface="Calibri"/>
                <a:ea typeface="Calibri"/>
                <a:cs typeface="Calibri"/>
                <a:sym typeface="Calibri"/>
              </a:rPr>
            </a:br>
            <a:br>
              <a:rPr b="0" i="0" lang="en-US" sz="5400" u="none" cap="none" strike="noStrike">
                <a:solidFill>
                  <a:schemeClr val="dk1"/>
                </a:solidFill>
                <a:latin typeface="Calibri"/>
                <a:ea typeface="Calibri"/>
                <a:cs typeface="Calibri"/>
                <a:sym typeface="Calibri"/>
              </a:rPr>
            </a:br>
            <a:r>
              <a:rPr b="0" i="0" lang="en-US" sz="5400" u="none" cap="none" strike="noStrike">
                <a:solidFill>
                  <a:schemeClr val="dk1"/>
                </a:solidFill>
                <a:latin typeface="Calibri"/>
                <a:ea typeface="Calibri"/>
                <a:cs typeface="Calibri"/>
                <a:sym typeface="Calibri"/>
              </a:rPr>
              <a:t>ANEXO</a:t>
            </a:r>
            <a:br>
              <a:rPr b="0" i="0" lang="en-US" sz="5400" u="none" cap="none" strike="noStrike">
                <a:solidFill>
                  <a:schemeClr val="dk1"/>
                </a:solidFill>
                <a:latin typeface="Calibri"/>
                <a:ea typeface="Calibri"/>
                <a:cs typeface="Calibri"/>
                <a:sym typeface="Calibri"/>
              </a:rPr>
            </a:br>
            <a:r>
              <a:rPr b="0" i="0" lang="en-US" sz="5400" u="none" cap="none" strike="noStrike">
                <a:solidFill>
                  <a:schemeClr val="dk1"/>
                </a:solidFill>
                <a:latin typeface="Calibri"/>
                <a:ea typeface="Calibri"/>
                <a:cs typeface="Calibri"/>
                <a:sym typeface="Calibri"/>
              </a:rPr>
              <a:t>Brechas de desigualdad</a:t>
            </a:r>
            <a:endParaRPr/>
          </a:p>
        </p:txBody>
      </p:sp>
      <p:sp>
        <p:nvSpPr>
          <p:cNvPr id="888" name="Shape 88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Entre hombres y mujeres</a:t>
            </a:r>
            <a:endParaRPr/>
          </a:p>
          <a:p>
            <a:pPr indent="0" lvl="0" marL="0" marR="0" rtl="0" algn="l">
              <a:lnSpc>
                <a:spcPct val="90000"/>
              </a:lnSpc>
              <a:spcBef>
                <a:spcPts val="100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Algunos ejemplos</a:t>
            </a:r>
            <a:endParaRPr/>
          </a:p>
        </p:txBody>
      </p:sp>
      <p:sp>
        <p:nvSpPr>
          <p:cNvPr id="889" name="Shape 8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Shape 895"/>
          <p:cNvSpPr txBox="1"/>
          <p:nvPr>
            <p:ph type="title"/>
          </p:nvPr>
        </p:nvSpPr>
        <p:spPr>
          <a:xfrm>
            <a:off x="358852" y="194450"/>
            <a:ext cx="10971930" cy="820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Brechas de desigualdad entre mujeres y hombres</a:t>
            </a:r>
            <a:endParaRPr/>
          </a:p>
        </p:txBody>
      </p:sp>
      <p:sp>
        <p:nvSpPr>
          <p:cNvPr id="896" name="Shape 896"/>
          <p:cNvSpPr txBox="1"/>
          <p:nvPr>
            <p:ph idx="1" type="body"/>
          </p:nvPr>
        </p:nvSpPr>
        <p:spPr>
          <a:xfrm>
            <a:off x="511910" y="1058014"/>
            <a:ext cx="5157787"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Uso del tiempo</a:t>
            </a:r>
            <a:endParaRPr/>
          </a:p>
        </p:txBody>
      </p:sp>
      <p:sp>
        <p:nvSpPr>
          <p:cNvPr id="897" name="Shape 897"/>
          <p:cNvSpPr txBox="1"/>
          <p:nvPr>
            <p:ph idx="3" type="body"/>
          </p:nvPr>
        </p:nvSpPr>
        <p:spPr>
          <a:xfrm>
            <a:off x="5832101" y="1014658"/>
            <a:ext cx="5838449" cy="474133"/>
          </a:xfrm>
          <a:prstGeom prst="rect">
            <a:avLst/>
          </a:prstGeom>
          <a:noFill/>
          <a:ln>
            <a:noFill/>
          </a:ln>
        </p:spPr>
        <p:txBody>
          <a:bodyPr anchorCtr="0" anchor="b" bIns="45700" lIns="91425" spcFirstLastPara="1" rIns="91425" wrap="square" tIns="45700">
            <a:noAutofit/>
          </a:bodyPr>
          <a:lstStyle/>
          <a:p>
            <a:pPr indent="0" lvl="0" marL="0" marR="0" rtl="0" algn="l">
              <a:lnSpc>
                <a:spcPct val="70000"/>
              </a:lnSpc>
              <a:spcBef>
                <a:spcPts val="0"/>
              </a:spcBef>
              <a:spcAft>
                <a:spcPts val="0"/>
              </a:spcAft>
              <a:buClr>
                <a:schemeClr val="dk1"/>
              </a:buClr>
              <a:buSzPts val="1679"/>
              <a:buFont typeface="Arial"/>
              <a:buNone/>
            </a:pPr>
            <a:r>
              <a:rPr b="1" i="0" lang="en-US" sz="1679" u="none" cap="none" strike="noStrike">
                <a:solidFill>
                  <a:schemeClr val="dk1"/>
                </a:solidFill>
                <a:latin typeface="Calibri"/>
                <a:ea typeface="Calibri"/>
                <a:cs typeface="Calibri"/>
                <a:sym typeface="Calibri"/>
              </a:rPr>
              <a:t>Brecha salarial en la Unión Europea y la Eurozona en 2015 WEF</a:t>
            </a:r>
            <a:endParaRPr/>
          </a:p>
        </p:txBody>
      </p:sp>
      <p:pic>
        <p:nvPicPr>
          <p:cNvPr id="898" name="Shape 898"/>
          <p:cNvPicPr preferRelativeResize="0"/>
          <p:nvPr>
            <p:ph idx="4" type="body"/>
          </p:nvPr>
        </p:nvPicPr>
        <p:blipFill rotWithShape="1">
          <a:blip r:embed="rId3">
            <a:alphaModFix/>
          </a:blip>
          <a:srcRect b="0" l="0" r="0" t="0"/>
          <a:stretch/>
        </p:blipFill>
        <p:spPr>
          <a:xfrm>
            <a:off x="5845175" y="1659468"/>
            <a:ext cx="5715000" cy="3028753"/>
          </a:xfrm>
          <a:prstGeom prst="rect">
            <a:avLst/>
          </a:prstGeom>
          <a:noFill/>
          <a:ln>
            <a:noFill/>
          </a:ln>
        </p:spPr>
      </p:pic>
      <p:sp>
        <p:nvSpPr>
          <p:cNvPr id="899" name="Shape 899"/>
          <p:cNvSpPr txBox="1"/>
          <p:nvPr/>
        </p:nvSpPr>
        <p:spPr>
          <a:xfrm>
            <a:off x="5844817" y="5227380"/>
            <a:ext cx="603532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Las menores brechas salariales en esta gráfica son de 5.5% en Italia y Luxemburgo, y la mayor en estonia de 26%.</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Más mujeres que hombres optan por el permiso parental y sólo el 65,8% de las mujeres con hijos pequeños en toda la UE trabajan, frente al 89,1% de los hombres. En toda Europa, alrededor del 32% de las mujeres trabajan a tiempo parcial, frente a sólo el 8% de los hombres.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Fuente: https://www.weforum.org/es/agenda/2018/02/estos-son-los-motivos-de-la-brecha-salarial-de-genero</a:t>
            </a:r>
            <a:endParaRPr/>
          </a:p>
        </p:txBody>
      </p:sp>
      <p:pic>
        <p:nvPicPr>
          <p:cNvPr id="900" name="Shape 900"/>
          <p:cNvPicPr preferRelativeResize="0"/>
          <p:nvPr/>
        </p:nvPicPr>
        <p:blipFill rotWithShape="1">
          <a:blip r:embed="rId4">
            <a:alphaModFix/>
          </a:blip>
          <a:srcRect b="0" l="0" r="0" t="0"/>
          <a:stretch/>
        </p:blipFill>
        <p:spPr>
          <a:xfrm>
            <a:off x="5832101" y="4623255"/>
            <a:ext cx="5715003" cy="709734"/>
          </a:xfrm>
          <a:prstGeom prst="rect">
            <a:avLst/>
          </a:prstGeom>
          <a:noFill/>
          <a:ln>
            <a:noFill/>
          </a:ln>
        </p:spPr>
      </p:pic>
      <p:sp>
        <p:nvSpPr>
          <p:cNvPr id="901" name="Shape 901"/>
          <p:cNvSpPr txBox="1"/>
          <p:nvPr/>
        </p:nvSpPr>
        <p:spPr>
          <a:xfrm>
            <a:off x="6238573" y="1659467"/>
            <a:ext cx="532124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Porcentaje que son inferiores los salario medio bruto por hora de las mujeres, respecto del de los hombres</a:t>
            </a:r>
            <a:endParaRPr sz="1400">
              <a:solidFill>
                <a:schemeClr val="dk1"/>
              </a:solidFill>
              <a:latin typeface="Calibri"/>
              <a:ea typeface="Calibri"/>
              <a:cs typeface="Calibri"/>
              <a:sym typeface="Calibri"/>
            </a:endParaRPr>
          </a:p>
        </p:txBody>
      </p:sp>
      <p:sp>
        <p:nvSpPr>
          <p:cNvPr id="902" name="Shape 902"/>
          <p:cNvSpPr txBox="1"/>
          <p:nvPr/>
        </p:nvSpPr>
        <p:spPr>
          <a:xfrm>
            <a:off x="191475" y="5588110"/>
            <a:ext cx="53536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Nota: de los países desarrollados fueron 37 de los que se recopiló la información, y 27 de los países en desarrollo.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Fuente: Naciones Unidas, 2015, The World’s Women 2015: Trends and statistics (New York, United Nations, Department of Economics and Social Affairs, Statistics Division). figura 4.24 del capítulo 4. Tomado de OIT 2016, Women at Work: Trends 2016, International Labour Office"</a:t>
            </a:r>
            <a:endParaRPr/>
          </a:p>
        </p:txBody>
      </p:sp>
      <p:pic>
        <p:nvPicPr>
          <p:cNvPr id="903" name="Shape 903"/>
          <p:cNvPicPr preferRelativeResize="0"/>
          <p:nvPr/>
        </p:nvPicPr>
        <p:blipFill rotWithShape="1">
          <a:blip r:embed="rId5">
            <a:alphaModFix/>
          </a:blip>
          <a:srcRect b="0" l="0" r="0" t="0"/>
          <a:stretch/>
        </p:blipFill>
        <p:spPr>
          <a:xfrm>
            <a:off x="387350" y="1555750"/>
            <a:ext cx="5157788" cy="39175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sp>
        <p:nvSpPr>
          <p:cNvPr id="909" name="Shape 909"/>
          <p:cNvSpPr txBox="1"/>
          <p:nvPr>
            <p:ph type="title"/>
          </p:nvPr>
        </p:nvSpPr>
        <p:spPr>
          <a:xfrm>
            <a:off x="358852" y="194450"/>
            <a:ext cx="10971930" cy="820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La brecha salarial entre mujeres y hombres se amplía</a:t>
            </a:r>
            <a:endParaRPr b="0" i="0" sz="3600" u="none" cap="none" strike="noStrike">
              <a:solidFill>
                <a:schemeClr val="dk1"/>
              </a:solidFill>
              <a:latin typeface="Calibri"/>
              <a:ea typeface="Calibri"/>
              <a:cs typeface="Calibri"/>
              <a:sym typeface="Calibri"/>
            </a:endParaRPr>
          </a:p>
        </p:txBody>
      </p:sp>
      <p:sp>
        <p:nvSpPr>
          <p:cNvPr id="910" name="Shape 910"/>
          <p:cNvSpPr txBox="1"/>
          <p:nvPr>
            <p:ph idx="1" type="body"/>
          </p:nvPr>
        </p:nvSpPr>
        <p:spPr>
          <a:xfrm>
            <a:off x="192084" y="946726"/>
            <a:ext cx="5157787"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Salarios</a:t>
            </a:r>
            <a:endParaRPr/>
          </a:p>
        </p:txBody>
      </p:sp>
      <p:sp>
        <p:nvSpPr>
          <p:cNvPr id="911" name="Shape 911"/>
          <p:cNvSpPr txBox="1"/>
          <p:nvPr>
            <p:ph idx="3" type="body"/>
          </p:nvPr>
        </p:nvSpPr>
        <p:spPr>
          <a:xfrm>
            <a:off x="5832101" y="1014658"/>
            <a:ext cx="5954891" cy="47413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Promedio global de los ingresos anuales en 2017, WEF</a:t>
            </a:r>
            <a:endParaRPr/>
          </a:p>
        </p:txBody>
      </p:sp>
      <p:sp>
        <p:nvSpPr>
          <p:cNvPr id="912" name="Shape 912"/>
          <p:cNvSpPr txBox="1"/>
          <p:nvPr/>
        </p:nvSpPr>
        <p:spPr>
          <a:xfrm>
            <a:off x="5832102" y="1554665"/>
            <a:ext cx="568829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Miles de dólares</a:t>
            </a:r>
            <a:endParaRPr sz="1600">
              <a:solidFill>
                <a:schemeClr val="dk1"/>
              </a:solidFill>
              <a:latin typeface="Calibri"/>
              <a:ea typeface="Calibri"/>
              <a:cs typeface="Calibri"/>
              <a:sym typeface="Calibri"/>
            </a:endParaRPr>
          </a:p>
        </p:txBody>
      </p:sp>
      <p:sp>
        <p:nvSpPr>
          <p:cNvPr id="913" name="Shape 913"/>
          <p:cNvSpPr txBox="1"/>
          <p:nvPr/>
        </p:nvSpPr>
        <p:spPr>
          <a:xfrm>
            <a:off x="262752" y="6195463"/>
            <a:ext cx="111386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Fuente: Informe global sobre la brecha de género 2017 del World Economic Forum, 144 países,https://www.weforum.org/agenda/2017/11/pay-equality-men-women-gender-gap-report-2017</a:t>
            </a:r>
            <a:endParaRPr/>
          </a:p>
        </p:txBody>
      </p:sp>
      <p:pic>
        <p:nvPicPr>
          <p:cNvPr id="914" name="Shape 914"/>
          <p:cNvPicPr preferRelativeResize="0"/>
          <p:nvPr>
            <p:ph idx="2" type="body"/>
          </p:nvPr>
        </p:nvPicPr>
        <p:blipFill rotWithShape="1">
          <a:blip r:embed="rId3">
            <a:alphaModFix/>
          </a:blip>
          <a:srcRect b="0" l="0" r="0" t="0"/>
          <a:stretch/>
        </p:blipFill>
        <p:spPr>
          <a:xfrm>
            <a:off x="192084" y="2669383"/>
            <a:ext cx="5353663" cy="3458147"/>
          </a:xfrm>
          <a:prstGeom prst="rect">
            <a:avLst/>
          </a:prstGeom>
          <a:noFill/>
          <a:ln>
            <a:noFill/>
          </a:ln>
        </p:spPr>
      </p:pic>
      <p:sp>
        <p:nvSpPr>
          <p:cNvPr id="915" name="Shape 915"/>
          <p:cNvSpPr txBox="1"/>
          <p:nvPr/>
        </p:nvSpPr>
        <p:spPr>
          <a:xfrm>
            <a:off x="192084" y="1420859"/>
            <a:ext cx="53536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El índice global de ingresos entre mujeres y hombres se está ampliando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08A5EF"/>
                </a:solidFill>
                <a:latin typeface="Calibri"/>
                <a:ea typeface="Calibri"/>
                <a:cs typeface="Calibri"/>
                <a:sym typeface="Calibri"/>
              </a:rPr>
              <a:t>Salario promedio para los hombres</a:t>
            </a:r>
            <a:endParaRPr/>
          </a:p>
          <a:p>
            <a:pPr indent="0" lvl="0" marL="0" marR="0" rtl="0" algn="l">
              <a:spcBef>
                <a:spcPts val="0"/>
              </a:spcBef>
              <a:spcAft>
                <a:spcPts val="0"/>
              </a:spcAft>
              <a:buNone/>
            </a:pPr>
            <a:r>
              <a:rPr b="1" lang="en-US" sz="1800">
                <a:solidFill>
                  <a:srgbClr val="A61EA0"/>
                </a:solidFill>
                <a:latin typeface="Calibri"/>
                <a:ea typeface="Calibri"/>
                <a:cs typeface="Calibri"/>
                <a:sym typeface="Calibri"/>
              </a:rPr>
              <a:t>Salario promedio para las mujeres</a:t>
            </a:r>
            <a:endParaRPr b="1" sz="1800">
              <a:solidFill>
                <a:srgbClr val="A61EA0"/>
              </a:solidFill>
              <a:latin typeface="Calibri"/>
              <a:ea typeface="Calibri"/>
              <a:cs typeface="Calibri"/>
              <a:sym typeface="Calibri"/>
            </a:endParaRPr>
          </a:p>
        </p:txBody>
      </p:sp>
      <p:pic>
        <p:nvPicPr>
          <p:cNvPr id="916" name="Shape 916"/>
          <p:cNvPicPr preferRelativeResize="0"/>
          <p:nvPr>
            <p:ph idx="4" type="body"/>
          </p:nvPr>
        </p:nvPicPr>
        <p:blipFill rotWithShape="1">
          <a:blip r:embed="rId4">
            <a:alphaModFix/>
          </a:blip>
          <a:srcRect b="0" l="0" r="0" t="0"/>
          <a:stretch/>
        </p:blipFill>
        <p:spPr>
          <a:xfrm>
            <a:off x="6182393" y="2182813"/>
            <a:ext cx="5338005" cy="39447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1" name="Shape 921"/>
        <p:cNvGrpSpPr/>
        <p:nvPr/>
      </p:nvGrpSpPr>
      <p:grpSpPr>
        <a:xfrm>
          <a:off x="0" y="0"/>
          <a:ext cx="0" cy="0"/>
          <a:chOff x="0" y="0"/>
          <a:chExt cx="0" cy="0"/>
        </a:xfrm>
      </p:grpSpPr>
      <p:sp>
        <p:nvSpPr>
          <p:cNvPr id="922" name="Shape 922"/>
          <p:cNvSpPr txBox="1"/>
          <p:nvPr>
            <p:ph type="title"/>
          </p:nvPr>
        </p:nvSpPr>
        <p:spPr>
          <a:xfrm>
            <a:off x="838200" y="365126"/>
            <a:ext cx="10515600" cy="6820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Brechas de desigualdad en puestos de decisión</a:t>
            </a:r>
            <a:endParaRPr/>
          </a:p>
        </p:txBody>
      </p:sp>
      <p:sp>
        <p:nvSpPr>
          <p:cNvPr id="923" name="Shape 923"/>
          <p:cNvSpPr txBox="1"/>
          <p:nvPr/>
        </p:nvSpPr>
        <p:spPr>
          <a:xfrm>
            <a:off x="838200" y="5348751"/>
            <a:ext cx="1056325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Nota: En junio de 2017 solo un 23.3 % de parlamentarios nacionales eran mujeres, lo que significa que la proporción de mujeres parlamentarias ha aumentado muy lentamente desde 1995, cuando fue de 11.3 %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Incluidos los países nórdicos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Fuente: http://www.unwomen.org/es/what-we-do/leadership-and-political-participation/facts-and-figures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Informe global sobre la brecha de género 2017 del World Economic Forum, 144 países,https://www.weforum.org/agenda/2017/11/pay-equality-men-women-gender-gap-report-2017</a:t>
            </a:r>
            <a:endParaRPr/>
          </a:p>
        </p:txBody>
      </p:sp>
      <p:pic>
        <p:nvPicPr>
          <p:cNvPr id="924" name="Shape 924"/>
          <p:cNvPicPr preferRelativeResize="0"/>
          <p:nvPr/>
        </p:nvPicPr>
        <p:blipFill rotWithShape="1">
          <a:blip r:embed="rId3">
            <a:alphaModFix/>
          </a:blip>
          <a:srcRect b="0" l="0" r="0" t="0"/>
          <a:stretch/>
        </p:blipFill>
        <p:spPr>
          <a:xfrm>
            <a:off x="838200" y="1047750"/>
            <a:ext cx="10515600" cy="4105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pic>
        <p:nvPicPr>
          <p:cNvPr id="930" name="Shape 930"/>
          <p:cNvPicPr preferRelativeResize="0"/>
          <p:nvPr/>
        </p:nvPicPr>
        <p:blipFill rotWithShape="1">
          <a:blip r:embed="rId3">
            <a:alphaModFix/>
          </a:blip>
          <a:srcRect b="0" l="0" r="0" t="0"/>
          <a:stretch/>
        </p:blipFill>
        <p:spPr>
          <a:xfrm>
            <a:off x="353825" y="689520"/>
            <a:ext cx="5541573" cy="5490912"/>
          </a:xfrm>
          <a:prstGeom prst="rect">
            <a:avLst/>
          </a:prstGeom>
          <a:noFill/>
          <a:ln>
            <a:noFill/>
          </a:ln>
        </p:spPr>
      </p:pic>
      <p:pic>
        <p:nvPicPr>
          <p:cNvPr id="931" name="Shape 931"/>
          <p:cNvPicPr preferRelativeResize="0"/>
          <p:nvPr/>
        </p:nvPicPr>
        <p:blipFill rotWithShape="1">
          <a:blip r:embed="rId4">
            <a:alphaModFix/>
          </a:blip>
          <a:srcRect b="0" l="0" r="0" t="0"/>
          <a:stretch/>
        </p:blipFill>
        <p:spPr>
          <a:xfrm>
            <a:off x="5817073" y="480747"/>
            <a:ext cx="4663439" cy="2246152"/>
          </a:xfrm>
          <a:prstGeom prst="rect">
            <a:avLst/>
          </a:prstGeom>
          <a:noFill/>
          <a:ln>
            <a:noFill/>
          </a:ln>
        </p:spPr>
      </p:pic>
      <p:pic>
        <p:nvPicPr>
          <p:cNvPr id="932" name="Shape 932"/>
          <p:cNvPicPr preferRelativeResize="0"/>
          <p:nvPr/>
        </p:nvPicPr>
        <p:blipFill rotWithShape="1">
          <a:blip r:embed="rId5">
            <a:alphaModFix/>
          </a:blip>
          <a:srcRect b="0" l="0" r="0" t="0"/>
          <a:stretch/>
        </p:blipFill>
        <p:spPr>
          <a:xfrm>
            <a:off x="7615886" y="3808066"/>
            <a:ext cx="2463778" cy="2910213"/>
          </a:xfrm>
          <a:prstGeom prst="rect">
            <a:avLst/>
          </a:prstGeom>
          <a:noFill/>
          <a:ln>
            <a:noFill/>
          </a:ln>
        </p:spPr>
      </p:pic>
      <p:sp>
        <p:nvSpPr>
          <p:cNvPr id="933" name="Shape 933"/>
          <p:cNvSpPr txBox="1"/>
          <p:nvPr/>
        </p:nvSpPr>
        <p:spPr>
          <a:xfrm>
            <a:off x="6001129" y="3402306"/>
            <a:ext cx="542260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Participación y evolución de mujeres contratadas, diversas industrias</a:t>
            </a:r>
            <a:endParaRPr/>
          </a:p>
        </p:txBody>
      </p:sp>
      <p:sp>
        <p:nvSpPr>
          <p:cNvPr id="934" name="Shape 934"/>
          <p:cNvSpPr txBox="1"/>
          <p:nvPr/>
        </p:nvSpPr>
        <p:spPr>
          <a:xfrm>
            <a:off x="5727405" y="203690"/>
            <a:ext cx="55501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Logro educativo del empleado por nivel, campo de estudio y género (%)</a:t>
            </a:r>
            <a:endParaRPr/>
          </a:p>
        </p:txBody>
      </p:sp>
      <p:sp>
        <p:nvSpPr>
          <p:cNvPr id="935" name="Shape 935"/>
          <p:cNvSpPr txBox="1"/>
          <p:nvPr/>
        </p:nvSpPr>
        <p:spPr>
          <a:xfrm>
            <a:off x="248094" y="6160850"/>
            <a:ext cx="6733952"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Fuente: LinkedIn. Informe global sobre la brecha de género 2017 del Foro Económico Mundial.</a:t>
            </a:r>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Nota: la diferencia del punto porcentual entre la proporción de miembros femeninas de LinkedIn con títulos en cada campo de estudio y aquellos empleados en la industria declarada. Los 5 mejores grados para cada industria.</a:t>
            </a:r>
            <a:endParaRPr/>
          </a:p>
        </p:txBody>
      </p:sp>
      <p:sp>
        <p:nvSpPr>
          <p:cNvPr id="936" name="Shape 936"/>
          <p:cNvSpPr txBox="1"/>
          <p:nvPr/>
        </p:nvSpPr>
        <p:spPr>
          <a:xfrm>
            <a:off x="10185991" y="6082673"/>
            <a:ext cx="1885505" cy="577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Fuente: Informe global sobre la brecha de género 2017 del Foro Económico Mundial</a:t>
            </a:r>
            <a:r>
              <a:rPr lang="en-US" sz="1050">
                <a:solidFill>
                  <a:srgbClr val="000000"/>
                </a:solidFill>
                <a:latin typeface="Calibri"/>
                <a:ea typeface="Calibri"/>
                <a:cs typeface="Calibri"/>
                <a:sym typeface="Calibri"/>
              </a:rPr>
              <a:t>.</a:t>
            </a:r>
            <a:endParaRPr sz="1050">
              <a:solidFill>
                <a:schemeClr val="dk1"/>
              </a:solidFill>
              <a:latin typeface="Calibri"/>
              <a:ea typeface="Calibri"/>
              <a:cs typeface="Calibri"/>
              <a:sym typeface="Calibri"/>
            </a:endParaRPr>
          </a:p>
        </p:txBody>
      </p:sp>
      <p:sp>
        <p:nvSpPr>
          <p:cNvPr id="937" name="Shape 937"/>
          <p:cNvSpPr txBox="1"/>
          <p:nvPr/>
        </p:nvSpPr>
        <p:spPr>
          <a:xfrm>
            <a:off x="445972" y="166300"/>
            <a:ext cx="490326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Subrrepresentación de las mujeres en la industria en relación con el conjunto general de talentos, por campo de estudio</a:t>
            </a:r>
            <a:endParaRPr/>
          </a:p>
        </p:txBody>
      </p:sp>
      <p:sp>
        <p:nvSpPr>
          <p:cNvPr id="938" name="Shape 938"/>
          <p:cNvSpPr txBox="1"/>
          <p:nvPr/>
        </p:nvSpPr>
        <p:spPr>
          <a:xfrm>
            <a:off x="5727405" y="2750325"/>
            <a:ext cx="6344091"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Fuente: cálculo del Foro Económico Mundial; datos de ILOSTAT, Instituto de Estadística de la UNESCO.</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Informe global sobre la brecha de género 2017 del Foro Económico Mundial.</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Nota: promedio global, no ponderado por población.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838200" y="365125"/>
            <a:ext cx="10515600" cy="65595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Lo que se busca con la agenda Global de Naciones Unidas</a:t>
            </a:r>
            <a:endParaRPr/>
          </a:p>
        </p:txBody>
      </p:sp>
      <p:sp>
        <p:nvSpPr>
          <p:cNvPr id="132" name="Shape 132"/>
          <p:cNvSpPr txBox="1"/>
          <p:nvPr>
            <p:ph idx="1" type="body"/>
          </p:nvPr>
        </p:nvSpPr>
        <p:spPr>
          <a:xfrm>
            <a:off x="838200" y="1021080"/>
            <a:ext cx="10515600" cy="515588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380"/>
              <a:buFont typeface="Arial"/>
              <a:buNone/>
            </a:pPr>
            <a:r>
              <a:rPr b="0" i="0" lang="en-US" sz="2380" u="none" cap="none" strike="noStrike">
                <a:solidFill>
                  <a:schemeClr val="dk1"/>
                </a:solidFill>
                <a:latin typeface="Calibri"/>
                <a:ea typeface="Calibri"/>
                <a:cs typeface="Calibri"/>
                <a:sym typeface="Calibri"/>
              </a:rPr>
              <a:t>… “Nuestro objetivo es poner fin a la pobreza y el hambre, y lograr el desarrollo sostenible en sus tres dimensiones mediante la promoción del crecimiento económico inclusivo, la protección del medio ambiente y el fomento de la inclusión social. Nos comprometemos a respetar todos los derechos humanos, incluido el derecho al desarrollo. Aseguraremos la igualdad de género y el empoderamiento de las mujeres y las niñas. Promoveremos las sociedades pacíficas e inclusivas y avanzaremos plenamente hacia un sistema económico mundial equitativo en que ningún país o persona quede a la zaga, posibilitando el trabajo decente y los medios de vida productivos para todos, al tiempo que preservamos el planeta para nuestros hijos y las generaciones futuras.” (Parte del párrafo uno de la Agenda de Acción de Addis Abeba, de la Tercera Conferencia Internacional sobre la Financiación para el Desarrollo)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3" name="Shape 943"/>
        <p:cNvGrpSpPr/>
        <p:nvPr/>
      </p:nvGrpSpPr>
      <p:grpSpPr>
        <a:xfrm>
          <a:off x="0" y="0"/>
          <a:ext cx="0" cy="0"/>
          <a:chOff x="0" y="0"/>
          <a:chExt cx="0" cy="0"/>
        </a:xfrm>
      </p:grpSpPr>
      <p:sp>
        <p:nvSpPr>
          <p:cNvPr id="944" name="Shape 9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Magdalena García Hernández</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garciamagdalenah@gmail.com</a:t>
            </a:r>
            <a:endParaRPr b="0" i="0" sz="2000" u="none" cap="none" strike="noStrike">
              <a:solidFill>
                <a:schemeClr val="dk1"/>
              </a:solidFill>
              <a:latin typeface="Calibri"/>
              <a:ea typeface="Calibri"/>
              <a:cs typeface="Calibri"/>
              <a:sym typeface="Calibri"/>
            </a:endParaRPr>
          </a:p>
        </p:txBody>
      </p:sp>
      <p:sp>
        <p:nvSpPr>
          <p:cNvPr id="945" name="Shape 9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Calibri"/>
                <a:ea typeface="Calibri"/>
                <a:cs typeface="Calibri"/>
                <a:sym typeface="Calibri"/>
              </a:rPr>
              <a:t>POR SU ATENCIÓN MUCHAS GRACIAS</a:t>
            </a:r>
            <a:endParaRPr/>
          </a:p>
        </p:txBody>
      </p:sp>
      <p:sp>
        <p:nvSpPr>
          <p:cNvPr id="946" name="Shape 9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838200" y="365125"/>
            <a:ext cx="10515600" cy="77610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0" i="0" lang="en-US" sz="2520" u="none" cap="none" strike="noStrike">
                <a:solidFill>
                  <a:schemeClr val="dk1"/>
                </a:solidFill>
                <a:latin typeface="Calibri"/>
                <a:ea typeface="Calibri"/>
                <a:cs typeface="Calibri"/>
                <a:sym typeface="Calibri"/>
              </a:rPr>
              <a:t>La posibilidad de utilizar instrumento que pueden estar siendo aplicados en la mayoría de los países del mundo.</a:t>
            </a:r>
            <a:endParaRPr b="0" i="0" sz="2520" u="none" cap="none" strike="noStrike">
              <a:solidFill>
                <a:schemeClr val="dk1"/>
              </a:solidFill>
              <a:latin typeface="Calibri"/>
              <a:ea typeface="Calibri"/>
              <a:cs typeface="Calibri"/>
              <a:sym typeface="Calibri"/>
            </a:endParaRPr>
          </a:p>
        </p:txBody>
      </p:sp>
      <p:sp>
        <p:nvSpPr>
          <p:cNvPr id="139" name="Shape 139"/>
          <p:cNvSpPr txBox="1"/>
          <p:nvPr>
            <p:ph idx="1" type="body"/>
          </p:nvPr>
        </p:nvSpPr>
        <p:spPr>
          <a:xfrm>
            <a:off x="838200" y="1236922"/>
            <a:ext cx="10893056" cy="550412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Este taller considera directrices internacionales para el diseño de la política pública.</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Desde que iniciaron las políticas de ajuste estructural los ámbitos de homologación de la política pública aumentaron. Periodo de la internacionalización del Estado. </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Se homologarían no solo los sistemas de estadísticas nacionales, con todo lo que ello significaba en materia de cuentas nacionales, sino también el ámbito de la gestión pública, para lograr lo que se denominó “LA NUEVA ECONOMÍA”.</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Dicha gestión se planteó ser </a:t>
            </a:r>
            <a:r>
              <a:rPr b="1" i="0" lang="en-US" sz="1650" u="none" cap="none" strike="noStrike">
                <a:solidFill>
                  <a:schemeClr val="dk1"/>
                </a:solidFill>
                <a:latin typeface="Calibri"/>
                <a:ea typeface="Calibri"/>
                <a:cs typeface="Calibri"/>
                <a:sym typeface="Calibri"/>
              </a:rPr>
              <a:t>por resultados </a:t>
            </a:r>
            <a:r>
              <a:rPr b="0" i="0" lang="en-US" sz="1650" u="none" cap="none" strike="noStrike">
                <a:solidFill>
                  <a:schemeClr val="dk1"/>
                </a:solidFill>
                <a:latin typeface="Calibri"/>
                <a:ea typeface="Calibri"/>
                <a:cs typeface="Calibri"/>
                <a:sym typeface="Calibri"/>
              </a:rPr>
              <a:t>bajo enfoques de eficiencia, economía, calidad y eficacia del quehacer gubernamental, en el marco de políticas neoliberales que propone más mercado y menos estado.</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Esta políticas han generado una mayor concentración del ingreso, y por ende un aumento de las desigualdades, las que se busca revertir con las directrices establecidas por la Agenda global de Naciones Unidas: NAU, Acuerdo de París, Marco de Sendai y Agenda de Acción de Addis Abeba para cumplir la Agenda 2030 de los Objetivos de Desarrollo Sostenible (ODS). </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Este proceso de homologación de instrumentos y directrices en materia de políticas públicas se acentuó con el inicio de los ODS, que a diferencia de los ODM que solo consideró a los países pobres, la Agenda 2030/ODS incluyó el compromiso de actuar de todos los países integrante de Naciones Unidas para cumplirlos.</a:t>
            </a:r>
            <a:endParaRPr/>
          </a:p>
          <a:p>
            <a:pPr indent="-228600" lvl="0" marL="228600" marR="0" rtl="0" algn="l">
              <a:lnSpc>
                <a:spcPct val="110000"/>
              </a:lnSpc>
              <a:spcBef>
                <a:spcPts val="600"/>
              </a:spcBef>
              <a:spcAft>
                <a:spcPts val="0"/>
              </a:spcAft>
              <a:buClr>
                <a:schemeClr val="accent2"/>
              </a:buClr>
              <a:buSzPts val="1650"/>
              <a:buFont typeface="Noto Sans Symbols"/>
              <a:buChar char="➢"/>
            </a:pPr>
            <a:r>
              <a:rPr b="0" i="0" lang="en-US" sz="1650" u="none" cap="none" strike="noStrike">
                <a:solidFill>
                  <a:schemeClr val="dk1"/>
                </a:solidFill>
                <a:latin typeface="Calibri"/>
                <a:ea typeface="Calibri"/>
                <a:cs typeface="Calibri"/>
                <a:sym typeface="Calibri"/>
              </a:rPr>
              <a:t>La buena noticia es que los instrumentos de la </a:t>
            </a:r>
            <a:r>
              <a:rPr b="1" i="0" lang="en-US" sz="1650" u="none" cap="none" strike="noStrike">
                <a:solidFill>
                  <a:schemeClr val="dk1"/>
                </a:solidFill>
                <a:latin typeface="Calibri"/>
                <a:ea typeface="Calibri"/>
                <a:cs typeface="Calibri"/>
                <a:sym typeface="Calibri"/>
              </a:rPr>
              <a:t>Gestión por Resultados</a:t>
            </a:r>
            <a:r>
              <a:rPr b="0" i="0" lang="en-US" sz="1650" u="none" cap="none" strike="noStrike">
                <a:solidFill>
                  <a:schemeClr val="dk1"/>
                </a:solidFill>
                <a:latin typeface="Calibri"/>
                <a:ea typeface="Calibri"/>
                <a:cs typeface="Calibri"/>
                <a:sym typeface="Calibri"/>
              </a:rPr>
              <a:t> son útiles para reorientar la política pública en el sentido que establece la Agenda Global en el marco de El Derecho a la Ciudad con perspectiva de Género. Los </a:t>
            </a:r>
            <a:r>
              <a:rPr b="1" i="0" lang="en-US" sz="1650" u="none" cap="none" strike="noStrike">
                <a:solidFill>
                  <a:schemeClr val="dk1"/>
                </a:solidFill>
                <a:latin typeface="Calibri"/>
                <a:ea typeface="Calibri"/>
                <a:cs typeface="Calibri"/>
                <a:sym typeface="Calibri"/>
              </a:rPr>
              <a:t>RESULTADOS</a:t>
            </a:r>
            <a:r>
              <a:rPr b="0" i="0" lang="en-US" sz="1650" u="none" cap="none" strike="noStrike">
                <a:solidFill>
                  <a:schemeClr val="dk1"/>
                </a:solidFill>
                <a:latin typeface="Calibri"/>
                <a:ea typeface="Calibri"/>
                <a:cs typeface="Calibri"/>
                <a:sym typeface="Calibri"/>
              </a:rPr>
              <a:t> deben ser el avance progresivo de las mujeres y hombres en el disfrute y acceso a sus derechos en condiciones de igualdad. PORQUE SIN DERECHOS HUMANOS NO HAY DESARROLLO Y SIN IGUALDAD ENTRE MUJERES Y HOMBRES NO HAY DESARROLLO SOSTENIBLE.</a:t>
            </a:r>
            <a:endParaRPr/>
          </a:p>
          <a:p>
            <a:pPr indent="-123825" lvl="0" marL="228600" marR="0" rtl="0" algn="l">
              <a:lnSpc>
                <a:spcPct val="110000"/>
              </a:lnSpc>
              <a:spcBef>
                <a:spcPts val="600"/>
              </a:spcBef>
              <a:spcAft>
                <a:spcPts val="0"/>
              </a:spcAft>
              <a:buClr>
                <a:schemeClr val="dk1"/>
              </a:buClr>
              <a:buSzPts val="1650"/>
              <a:buFont typeface="Arial"/>
              <a:buNone/>
            </a:pPr>
            <a:r>
              <a:t/>
            </a:r>
            <a:endParaRPr b="0" i="0" sz="165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838200" y="365126"/>
            <a:ext cx="10515600" cy="8412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Ejercicio</a:t>
            </a:r>
            <a:endParaRPr/>
          </a:p>
        </p:txBody>
      </p:sp>
      <p:sp>
        <p:nvSpPr>
          <p:cNvPr id="146" name="Shape 146"/>
          <p:cNvSpPr txBox="1"/>
          <p:nvPr>
            <p:ph idx="1" type="body"/>
          </p:nvPr>
        </p:nvSpPr>
        <p:spPr>
          <a:xfrm>
            <a:off x="838200" y="1206367"/>
            <a:ext cx="10515600" cy="44529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380"/>
              <a:buFont typeface="Arial"/>
              <a:buNone/>
            </a:pPr>
            <a:r>
              <a:rPr b="1" i="0" lang="en-US" sz="2380" u="none" cap="none" strike="noStrike">
                <a:solidFill>
                  <a:schemeClr val="dk1"/>
                </a:solidFill>
                <a:latin typeface="Calibri"/>
                <a:ea typeface="Calibri"/>
                <a:cs typeface="Calibri"/>
                <a:sym typeface="Calibri"/>
              </a:rPr>
              <a:t>Investiga lo siguiente para tu país:</a:t>
            </a:r>
            <a:endParaRPr/>
          </a:p>
          <a:p>
            <a:pPr indent="-228600" lvl="0" marL="228600" marR="0" rtl="0" algn="l">
              <a:lnSpc>
                <a:spcPct val="9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¿La Constitución considera los derechos humanos?</a:t>
            </a:r>
            <a:endParaRPr/>
          </a:p>
          <a:p>
            <a:pPr indent="-228600" lvl="0" marL="228600" marR="0" rtl="0" algn="l">
              <a:lnSpc>
                <a:spcPct val="10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¿La política pública se diseña  mediante gestión por resultados?</a:t>
            </a:r>
            <a:endParaRPr/>
          </a:p>
          <a:p>
            <a:pPr indent="-228600" lvl="0" marL="228600" marR="0" rtl="0" algn="l">
              <a:lnSpc>
                <a:spcPct val="9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¿El presupuesto público considera recursos para las mujeres y la igualdad entre mujeres y hombres?</a:t>
            </a:r>
            <a:endParaRPr/>
          </a:p>
          <a:p>
            <a:pPr indent="-228600" lvl="0" marL="228600" marR="0" rtl="0" algn="l">
              <a:lnSpc>
                <a:spcPct val="9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¿De existir estos presupuestos, que porcentaje son del gasto total?</a:t>
            </a:r>
            <a:endParaRPr/>
          </a:p>
          <a:p>
            <a:pPr indent="-228600" lvl="0" marL="228600" marR="0" rtl="0" algn="l">
              <a:lnSpc>
                <a:spcPct val="9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¿Existe un sistema de evaluación de desempeño de la política pública aplicada, que permita medir el cierre de brechas de desigualdad entre mujeres y hombres?</a:t>
            </a:r>
            <a:endParaRPr/>
          </a:p>
          <a:p>
            <a:pPr indent="-228600" lvl="0" marL="228600" marR="0" rtl="0" algn="l">
              <a:lnSpc>
                <a:spcPct val="90000"/>
              </a:lnSpc>
              <a:spcBef>
                <a:spcPts val="1000"/>
              </a:spcBef>
              <a:spcAft>
                <a:spcPts val="0"/>
              </a:spcAft>
              <a:buClr>
                <a:srgbClr val="739A28"/>
              </a:buClr>
              <a:buSzPts val="2380"/>
              <a:buFont typeface="Noto Sans Symbols"/>
              <a:buChar char="➢"/>
            </a:pPr>
            <a:r>
              <a:rPr b="0" i="0" lang="en-US" sz="2380" u="none" cap="none" strike="noStrike">
                <a:solidFill>
                  <a:schemeClr val="dk1"/>
                </a:solidFill>
                <a:latin typeface="Calibri"/>
                <a:ea typeface="Calibri"/>
                <a:cs typeface="Calibri"/>
                <a:sym typeface="Calibri"/>
              </a:rPr>
              <a:t>¿Existen mecanismos ciudadanos de seguimiento de la política pública como contralorías, observatorios u algunos otros?</a:t>
            </a:r>
            <a:endParaRPr/>
          </a:p>
          <a:p>
            <a:pPr indent="-77470" lvl="0" marL="228600" marR="0" rtl="0" algn="l">
              <a:lnSpc>
                <a:spcPct val="90000"/>
              </a:lnSpc>
              <a:spcBef>
                <a:spcPts val="1000"/>
              </a:spcBef>
              <a:spcAft>
                <a:spcPts val="0"/>
              </a:spcAft>
              <a:buClr>
                <a:srgbClr val="739A28"/>
              </a:buClr>
              <a:buSzPts val="2380"/>
              <a:buFont typeface="Noto Sans Symbols"/>
              <a:buNone/>
            </a:pPr>
            <a:r>
              <a:t/>
            </a:r>
            <a:endParaRPr b="0" i="0" sz="2380" u="none" cap="none" strike="noStrike">
              <a:solidFill>
                <a:schemeClr val="dk1"/>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b="0" l="0" r="0" t="0"/>
          <a:stretch/>
        </p:blipFill>
        <p:spPr>
          <a:xfrm>
            <a:off x="982638" y="5807712"/>
            <a:ext cx="849099" cy="849099"/>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9007522" y="5659304"/>
            <a:ext cx="2736185" cy="1136919"/>
          </a:xfrm>
          <a:prstGeom prst="rect">
            <a:avLst/>
          </a:prstGeom>
          <a:noFill/>
          <a:ln>
            <a:noFill/>
          </a:ln>
        </p:spPr>
      </p:pic>
      <p:pic>
        <p:nvPicPr>
          <p:cNvPr id="149" name="Shape 149"/>
          <p:cNvPicPr preferRelativeResize="0"/>
          <p:nvPr/>
        </p:nvPicPr>
        <p:blipFill rotWithShape="1">
          <a:blip r:embed="rId5">
            <a:alphaModFix/>
          </a:blip>
          <a:srcRect b="0" l="0" r="0" t="0"/>
          <a:stretch/>
        </p:blipFill>
        <p:spPr>
          <a:xfrm>
            <a:off x="3903260" y="5976556"/>
            <a:ext cx="3688131" cy="680255"/>
          </a:xfrm>
          <a:prstGeom prst="rect">
            <a:avLst/>
          </a:prstGeom>
          <a:noFill/>
          <a:ln>
            <a:noFill/>
          </a:ln>
        </p:spPr>
      </p:pic>
      <p:sp>
        <p:nvSpPr>
          <p:cNvPr descr="https://ci4.googleusercontent.com/proxy/ZhZmwQBeeu50wtNxLsgs5Q07jLRVyOI0uBmSzkt5vhjXdyMMMeMUNR6-KMoEifM9EkBdLAZlSnmU8XWBek4RO42Vl3QKbVJ_o7BkCTRKf3-wKu4ocjOoW7GrdiimfG5OEeB2sfpjer71z6YValadWfEGn96_E8Ja0Bb2jIoqGylL4hgcUNnatQxBxqL9fDVPFnxT_HUKcnjPYSaypRzCLg=s0-d-e1-ft#https://docs.google.com/uc?export=download&amp;id=17f5gEHRHgqNxYaQ-plIEt1YVScanjkzf&amp;revid=0B1XNNDf6NFpneWdvcjc0SXVZcmVRNUtmR2pVZm9hVE5KWjRrPQ" id="150" name="Shape 150"/>
          <p:cNvSpPr/>
          <p:nvPr/>
        </p:nvSpPr>
        <p:spPr>
          <a:xfrm>
            <a:off x="3429000" y="2990850"/>
            <a:ext cx="5334000" cy="87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Conceptos básicos</a:t>
            </a:r>
            <a:endParaRPr b="0" i="0" sz="6000" u="none" cap="none" strike="noStrike">
              <a:solidFill>
                <a:schemeClr val="dk1"/>
              </a:solidFill>
              <a:latin typeface="Calibri"/>
              <a:ea typeface="Calibri"/>
              <a:cs typeface="Calibri"/>
              <a:sym typeface="Calibri"/>
            </a:endParaRPr>
          </a:p>
        </p:txBody>
      </p:sp>
      <p:sp>
        <p:nvSpPr>
          <p:cNvPr id="157" name="Shape 1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Para introducirnos al tema de la igualdad entre mujeres y hombres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Los conocimientos básicos</a:t>
            </a:r>
            <a:endParaRPr b="0" i="0" sz="4400" u="none" cap="none" strike="noStrike">
              <a:solidFill>
                <a:schemeClr val="dk1"/>
              </a:solidFill>
              <a:latin typeface="Calibri"/>
              <a:ea typeface="Calibri"/>
              <a:cs typeface="Calibri"/>
              <a:sym typeface="Calibri"/>
            </a:endParaRPr>
          </a:p>
        </p:txBody>
      </p:sp>
      <p:sp>
        <p:nvSpPr>
          <p:cNvPr id="164" name="Shape 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165" name="Shape 165"/>
          <p:cNvGrpSpPr/>
          <p:nvPr/>
        </p:nvGrpSpPr>
        <p:grpSpPr>
          <a:xfrm>
            <a:off x="3866956" y="1794787"/>
            <a:ext cx="4745775" cy="4479312"/>
            <a:chOff x="1547268" y="57427"/>
            <a:chExt cx="4745775" cy="4479312"/>
          </a:xfrm>
        </p:grpSpPr>
        <p:sp>
          <p:nvSpPr>
            <p:cNvPr id="166" name="Shape 166"/>
            <p:cNvSpPr/>
            <p:nvPr/>
          </p:nvSpPr>
          <p:spPr>
            <a:xfrm>
              <a:off x="2541905" y="57427"/>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txBox="1"/>
            <p:nvPr/>
          </p:nvSpPr>
          <p:spPr>
            <a:xfrm>
              <a:off x="2909439" y="539814"/>
              <a:ext cx="2021433" cy="12404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Finanzas Publicas y la Gestión por Resultados (GpR)</a:t>
              </a:r>
              <a:endParaRPr/>
            </a:p>
          </p:txBody>
        </p:sp>
        <p:sp>
          <p:nvSpPr>
            <p:cNvPr id="168" name="Shape 168"/>
            <p:cNvSpPr/>
            <p:nvPr/>
          </p:nvSpPr>
          <p:spPr>
            <a:xfrm>
              <a:off x="3536543" y="1780239"/>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txBox="1"/>
            <p:nvPr/>
          </p:nvSpPr>
          <p:spPr>
            <a:xfrm>
              <a:off x="4379572" y="2492335"/>
              <a:ext cx="1653900" cy="15160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Perspectiva de género</a:t>
              </a:r>
              <a:endParaRPr/>
            </a:p>
          </p:txBody>
        </p:sp>
        <p:sp>
          <p:nvSpPr>
            <p:cNvPr id="170" name="Shape 170"/>
            <p:cNvSpPr/>
            <p:nvPr/>
          </p:nvSpPr>
          <p:spPr>
            <a:xfrm>
              <a:off x="1547268" y="1780239"/>
              <a:ext cx="2756500" cy="2756500"/>
            </a:xfrm>
            <a:prstGeom prst="ellipse">
              <a:avLst/>
            </a:prstGeom>
            <a:solidFill>
              <a:srgbClr val="98CB37">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txBox="1"/>
            <p:nvPr/>
          </p:nvSpPr>
          <p:spPr>
            <a:xfrm>
              <a:off x="1806839" y="2492335"/>
              <a:ext cx="1653900" cy="151607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Derechos Humanos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Finanzas Públicas</a:t>
            </a:r>
            <a:endParaRPr/>
          </a:p>
        </p:txBody>
      </p:sp>
      <p:sp>
        <p:nvSpPr>
          <p:cNvPr id="178" name="Shape 17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88888"/>
              </a:buClr>
              <a:buSzPts val="2400"/>
              <a:buFont typeface="Arial"/>
              <a:buNone/>
            </a:pPr>
            <a:r>
              <a:rPr b="0" i="0" lang="en-US" sz="2400" u="none" cap="none" strike="noStrike">
                <a:solidFill>
                  <a:srgbClr val="888888"/>
                </a:solidFill>
                <a:latin typeface="Calibri"/>
                <a:ea typeface="Calibri"/>
                <a:cs typeface="Calibri"/>
                <a:sym typeface="Calibri"/>
              </a:rPr>
              <a:t>Y Gestión por Resultados (GpR)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